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5143500" cx="9144000"/>
  <p:notesSz cx="6858000" cy="9144000"/>
  <p:embeddedFontLst>
    <p:embeddedFont>
      <p:font typeface="Raleway"/>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Raleway-bold.fntdata"/><Relationship Id="rId14" Type="http://schemas.openxmlformats.org/officeDocument/2006/relationships/slide" Target="slides/slide10.xml"/><Relationship Id="rId36" Type="http://schemas.openxmlformats.org/officeDocument/2006/relationships/font" Target="fonts/Raleway-regular.fntdata"/><Relationship Id="rId17" Type="http://schemas.openxmlformats.org/officeDocument/2006/relationships/slide" Target="slides/slide13.xml"/><Relationship Id="rId39" Type="http://schemas.openxmlformats.org/officeDocument/2006/relationships/font" Target="fonts/Raleway-boldItalic.fntdata"/><Relationship Id="rId16" Type="http://schemas.openxmlformats.org/officeDocument/2006/relationships/slide" Target="slides/slide12.xml"/><Relationship Id="rId38" Type="http://schemas.openxmlformats.org/officeDocument/2006/relationships/font" Target="fonts/Raleway-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8" name="Shape 12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Here we can see that for Walmart Reseller, the profit by Strapless dress and Strapless dress is the most in 2013</a:t>
            </a:r>
            <a:endParaRPr/>
          </a:p>
        </p:txBody>
      </p:sp>
      <p:sp>
        <p:nvSpPr>
          <p:cNvPr id="209" name="Shape 20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15" name="Shape 21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21" name="Shape 22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27" name="Shape 22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Shape 23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33" name="Shape 23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Shape 23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39" name="Shape 23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45" name="Shape 24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a:t>0.8391 = $ 671,280</a:t>
            </a:r>
            <a:endParaRPr/>
          </a:p>
          <a:p>
            <a:pPr indent="0" lvl="0" marL="0" rtl="0">
              <a:spcBef>
                <a:spcPts val="0"/>
              </a:spcBef>
              <a:spcAft>
                <a:spcPts val="0"/>
              </a:spcAft>
              <a:buNone/>
            </a:pPr>
            <a:r>
              <a:rPr lang="en"/>
              <a:t>Rest = $ 128,720</a:t>
            </a:r>
            <a:br>
              <a:rPr lang="en"/>
            </a:br>
            <a:br>
              <a:rPr lang="en"/>
            </a:br>
            <a:r>
              <a:rPr lang="en"/>
              <a:t>.9863 = 986300</a:t>
            </a:r>
            <a:endParaRPr/>
          </a:p>
        </p:txBody>
      </p:sp>
      <p:sp>
        <p:nvSpPr>
          <p:cNvPr id="251" name="Shape 25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57" name="Shape 25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63" name="Shape 26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3" name="Shape 13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69" name="Shape 26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75" name="Shape 27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81" name="Shape 28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87" name="Shape 28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93" name="Shape 29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Shape 29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99" name="Shape 29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Shape 30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05" name="Shape 30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Shape 31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311" name="Shape 31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Shape 31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sz="1100">
                <a:solidFill>
                  <a:schemeClr val="dk1"/>
                </a:solidFill>
                <a:latin typeface="Calibri"/>
                <a:ea typeface="Calibri"/>
                <a:cs typeface="Calibri"/>
                <a:sym typeface="Calibri"/>
              </a:rPr>
              <a:t>But in the case of indiana it is increasing. There is big decrease for branded franchise but an increase in departmet stores. And increase in the sales of the non-reseller</a:t>
            </a:r>
            <a:endParaRPr sz="1100">
              <a:solidFill>
                <a:schemeClr val="dk1"/>
              </a:solidFill>
              <a:latin typeface="Calibri"/>
              <a:ea typeface="Calibri"/>
              <a:cs typeface="Calibri"/>
              <a:sym typeface="Calibri"/>
            </a:endParaRPr>
          </a:p>
          <a:p>
            <a:pPr indent="0" lvl="0" marL="0" rtl="0">
              <a:spcBef>
                <a:spcPts val="0"/>
              </a:spcBef>
              <a:spcAft>
                <a:spcPts val="0"/>
              </a:spcAft>
              <a:buNone/>
            </a:pPr>
            <a:r>
              <a:rPr lang="en" sz="1100">
                <a:solidFill>
                  <a:schemeClr val="dk1"/>
                </a:solidFill>
                <a:latin typeface="Calibri"/>
                <a:ea typeface="Calibri"/>
                <a:cs typeface="Calibri"/>
                <a:sym typeface="Calibri"/>
              </a:rPr>
              <a:t>Increase in the Departmet stores for Indiana. Therefore, </a:t>
            </a:r>
            <a:endParaRPr sz="1100">
              <a:solidFill>
                <a:schemeClr val="dk1"/>
              </a:solidFill>
              <a:latin typeface="Calibri"/>
              <a:ea typeface="Calibri"/>
              <a:cs typeface="Calibri"/>
              <a:sym typeface="Calibri"/>
            </a:endParaRPr>
          </a:p>
        </p:txBody>
      </p:sp>
      <p:sp>
        <p:nvSpPr>
          <p:cNvPr id="317" name="Shape 31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Shape 32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457200" rtl="0">
              <a:lnSpc>
                <a:spcPct val="107916"/>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Indiana and Misippie</a:t>
            </a:r>
            <a:endParaRPr sz="1100">
              <a:solidFill>
                <a:schemeClr val="dk1"/>
              </a:solidFill>
              <a:latin typeface="Calibri"/>
              <a:ea typeface="Calibri"/>
              <a:cs typeface="Calibri"/>
              <a:sym typeface="Calibri"/>
            </a:endParaRPr>
          </a:p>
          <a:p>
            <a:pPr indent="0" lvl="0" marL="457200" rtl="0">
              <a:lnSpc>
                <a:spcPct val="107916"/>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In Indiana we only have resellers </a:t>
            </a:r>
            <a:endParaRPr sz="1100">
              <a:solidFill>
                <a:schemeClr val="dk1"/>
              </a:solidFill>
              <a:latin typeface="Calibri"/>
              <a:ea typeface="Calibri"/>
              <a:cs typeface="Calibri"/>
              <a:sym typeface="Calibri"/>
            </a:endParaRPr>
          </a:p>
          <a:p>
            <a:pPr indent="0" lvl="0" marL="457200" rtl="0">
              <a:lnSpc>
                <a:spcPct val="107916"/>
              </a:lnSpc>
              <a:spcBef>
                <a:spcPts val="0"/>
              </a:spcBef>
              <a:spcAft>
                <a:spcPts val="0"/>
              </a:spcAft>
              <a:buNone/>
            </a:pPr>
            <a:r>
              <a:rPr lang="en" sz="1100">
                <a:solidFill>
                  <a:schemeClr val="dk1"/>
                </a:solidFill>
                <a:latin typeface="Calibri"/>
                <a:ea typeface="Calibri"/>
                <a:cs typeface="Calibri"/>
                <a:sym typeface="Calibri"/>
              </a:rPr>
              <a:t>In missipiee we have resellers as well as non-resellers</a:t>
            </a:r>
            <a:endParaRPr sz="1100">
              <a:solidFill>
                <a:schemeClr val="dk1"/>
              </a:solidFill>
              <a:latin typeface="Calibri"/>
              <a:ea typeface="Calibri"/>
              <a:cs typeface="Calibri"/>
              <a:sym typeface="Calibri"/>
            </a:endParaRPr>
          </a:p>
          <a:p>
            <a:pPr indent="0" lvl="0" marL="457200" rtl="0">
              <a:lnSpc>
                <a:spcPct val="107916"/>
              </a:lnSpc>
              <a:spcBef>
                <a:spcPts val="0"/>
              </a:spcBef>
              <a:spcAft>
                <a:spcPts val="0"/>
              </a:spcAft>
              <a:buNone/>
            </a:pPr>
            <a:r>
              <a:t/>
            </a:r>
            <a:endParaRPr sz="1100">
              <a:solidFill>
                <a:schemeClr val="dk1"/>
              </a:solidFill>
              <a:latin typeface="Calibri"/>
              <a:ea typeface="Calibri"/>
              <a:cs typeface="Calibri"/>
              <a:sym typeface="Calibri"/>
            </a:endParaRPr>
          </a:p>
          <a:p>
            <a:pPr indent="0" lvl="0" marL="457200" rtl="0">
              <a:lnSpc>
                <a:spcPct val="107916"/>
              </a:lnSpc>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0" lvl="0" marL="457200" rtl="0">
              <a:lnSpc>
                <a:spcPct val="107916"/>
              </a:lnSpc>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0" lvl="0" marL="0" rtl="0">
              <a:spcBef>
                <a:spcPts val="0"/>
              </a:spcBef>
              <a:spcAft>
                <a:spcPts val="0"/>
              </a:spcAft>
              <a:buNone/>
            </a:pPr>
            <a:r>
              <a:t/>
            </a:r>
            <a:endParaRPr/>
          </a:p>
        </p:txBody>
      </p:sp>
      <p:sp>
        <p:nvSpPr>
          <p:cNvPr id="323" name="Shape 32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56" name="Shape 15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Shape 328"/>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457200" rtl="0">
              <a:lnSpc>
                <a:spcPct val="107916"/>
              </a:lnSpc>
              <a:spcBef>
                <a:spcPts val="0"/>
              </a:spcBef>
              <a:spcAft>
                <a:spcPts val="0"/>
              </a:spcAft>
              <a:buClr>
                <a:schemeClr val="dk1"/>
              </a:buClr>
              <a:buSzPts val="1100"/>
              <a:buFont typeface="Arial"/>
              <a:buNone/>
            </a:pPr>
            <a:r>
              <a:t/>
            </a:r>
            <a:endParaRPr sz="1100">
              <a:solidFill>
                <a:schemeClr val="dk1"/>
              </a:solidFill>
              <a:latin typeface="Calibri"/>
              <a:ea typeface="Calibri"/>
              <a:cs typeface="Calibri"/>
              <a:sym typeface="Calibri"/>
            </a:endParaRPr>
          </a:p>
          <a:p>
            <a:pPr indent="0" lvl="0" marL="0" rtl="0">
              <a:spcBef>
                <a:spcPts val="0"/>
              </a:spcBef>
              <a:spcAft>
                <a:spcPts val="0"/>
              </a:spcAft>
              <a:buNone/>
            </a:pPr>
            <a:r>
              <a:t/>
            </a:r>
            <a:endParaRPr/>
          </a:p>
        </p:txBody>
      </p:sp>
      <p:sp>
        <p:nvSpPr>
          <p:cNvPr id="329" name="Shape 32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5" name="Shape 33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66" name="Shape 16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76" name="Shape 176"/>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5" name="Shape 185"/>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Shape 190"/>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91" name="Shape 19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97" name="Shape 19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Display of all the products in the year 2013 and 2014 for Indiana Department Store</a:t>
            </a:r>
            <a:endParaRPr/>
          </a:p>
        </p:txBody>
      </p:sp>
      <p:sp>
        <p:nvSpPr>
          <p:cNvPr id="203" name="Shape 20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itle Slide">
  <p:cSld name="5_Title Slide">
    <p:bg>
      <p:bgPr>
        <a:blipFill rotWithShape="1">
          <a:blip r:embed="rId2">
            <a:alphaModFix/>
          </a:blip>
          <a:stretch>
            <a:fillRect b="0" l="0" r="0" t="0"/>
          </a:stretch>
        </a:blipFill>
      </p:bgPr>
    </p:bg>
    <p:spTree>
      <p:nvGrpSpPr>
        <p:cNvPr id="6" name="Shape 6"/>
        <p:cNvGrpSpPr/>
        <p:nvPr/>
      </p:nvGrpSpPr>
      <p:grpSpPr>
        <a:xfrm>
          <a:off x="0" y="0"/>
          <a:ext cx="0" cy="0"/>
          <a:chOff x="0" y="0"/>
          <a:chExt cx="0" cy="0"/>
        </a:xfrm>
      </p:grpSpPr>
      <p:sp>
        <p:nvSpPr>
          <p:cNvPr id="7" name="Shape 7"/>
          <p:cNvSpPr/>
          <p:nvPr/>
        </p:nvSpPr>
        <p:spPr>
          <a:xfrm rot="5400000">
            <a:off x="1614457" y="838343"/>
            <a:ext cx="1847142" cy="5076056"/>
          </a:xfrm>
          <a:prstGeom prst="round2SameRect">
            <a:avLst>
              <a:gd fmla="val 16667" name="adj1"/>
              <a:gd fmla="val 0" name="adj2"/>
            </a:avLst>
          </a:prstGeom>
          <a:solidFill>
            <a:srgbClr val="E54632">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 name="Shape 8"/>
          <p:cNvSpPr txBox="1"/>
          <p:nvPr>
            <p:ph type="title"/>
          </p:nvPr>
        </p:nvSpPr>
        <p:spPr>
          <a:xfrm>
            <a:off x="467551" y="2715325"/>
            <a:ext cx="4563000" cy="10080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lt1"/>
              </a:buClr>
              <a:buSzPts val="1400"/>
              <a:buFont typeface="Arial"/>
              <a:buNone/>
              <a:defRPr b="1" i="0" sz="3600" u="none" cap="none" strike="noStrike">
                <a:solidFill>
                  <a:schemeClr val="lt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9" name="Shape 9"/>
          <p:cNvSpPr txBox="1"/>
          <p:nvPr>
            <p:ph idx="1" type="subTitle"/>
          </p:nvPr>
        </p:nvSpPr>
        <p:spPr>
          <a:xfrm>
            <a:off x="467550" y="3762225"/>
            <a:ext cx="4608600" cy="279600"/>
          </a:xfrm>
          <a:prstGeom prst="rect">
            <a:avLst/>
          </a:prstGeom>
          <a:noFill/>
          <a:ln>
            <a:noFill/>
          </a:ln>
        </p:spPr>
        <p:txBody>
          <a:bodyPr anchorCtr="0" anchor="ctr" bIns="91425" lIns="91425" spcFirstLastPara="1" rIns="91425" wrap="square" tIns="91425"/>
          <a:lstStyle>
            <a:lvl1pPr lvl="0">
              <a:spcBef>
                <a:spcPts val="0"/>
              </a:spcBef>
              <a:spcAft>
                <a:spcPts val="0"/>
              </a:spcAft>
              <a:buNone/>
              <a:defRPr>
                <a:solidFill>
                  <a:schemeClr val="lt1"/>
                </a:solidFill>
              </a:defRPr>
            </a:lvl1pPr>
            <a:lvl2pPr lvl="1">
              <a:spcBef>
                <a:spcPts val="0"/>
              </a:spcBef>
              <a:spcAft>
                <a:spcPts val="0"/>
              </a:spcAft>
              <a:buNone/>
              <a:defRPr>
                <a:solidFill>
                  <a:schemeClr val="lt1"/>
                </a:solidFill>
              </a:defRPr>
            </a:lvl2pPr>
            <a:lvl3pPr lvl="2">
              <a:spcBef>
                <a:spcPts val="0"/>
              </a:spcBef>
              <a:spcAft>
                <a:spcPts val="0"/>
              </a:spcAft>
              <a:buNone/>
              <a:defRPr>
                <a:solidFill>
                  <a:schemeClr val="lt1"/>
                </a:solidFill>
              </a:defRPr>
            </a:lvl3pPr>
            <a:lvl4pPr lvl="3">
              <a:spcBef>
                <a:spcPts val="0"/>
              </a:spcBef>
              <a:spcAft>
                <a:spcPts val="0"/>
              </a:spcAft>
              <a:buNone/>
              <a:defRPr>
                <a:solidFill>
                  <a:schemeClr val="lt1"/>
                </a:solidFill>
              </a:defRPr>
            </a:lvl4pPr>
            <a:lvl5pPr lvl="4">
              <a:spcBef>
                <a:spcPts val="0"/>
              </a:spcBef>
              <a:spcAft>
                <a:spcPts val="0"/>
              </a:spcAft>
              <a:buNone/>
              <a:defRPr>
                <a:solidFill>
                  <a:schemeClr val="lt1"/>
                </a:solidFill>
              </a:defRPr>
            </a:lvl5pPr>
            <a:lvl6pPr lvl="5">
              <a:spcBef>
                <a:spcPts val="0"/>
              </a:spcBef>
              <a:spcAft>
                <a:spcPts val="0"/>
              </a:spcAft>
              <a:buNone/>
              <a:defRPr>
                <a:solidFill>
                  <a:schemeClr val="lt1"/>
                </a:solidFill>
              </a:defRPr>
            </a:lvl6pPr>
            <a:lvl7pPr lvl="6">
              <a:spcBef>
                <a:spcPts val="0"/>
              </a:spcBef>
              <a:spcAft>
                <a:spcPts val="0"/>
              </a:spcAft>
              <a:buNone/>
              <a:defRPr>
                <a:solidFill>
                  <a:schemeClr val="lt1"/>
                </a:solidFill>
              </a:defRPr>
            </a:lvl7pPr>
            <a:lvl8pPr lvl="7">
              <a:spcBef>
                <a:spcPts val="0"/>
              </a:spcBef>
              <a:spcAft>
                <a:spcPts val="0"/>
              </a:spcAft>
              <a:buNone/>
              <a:defRPr>
                <a:solidFill>
                  <a:schemeClr val="lt1"/>
                </a:solidFill>
              </a:defRPr>
            </a:lvl8pPr>
            <a:lvl9pPr lvl="8">
              <a:spcBef>
                <a:spcPts val="0"/>
              </a:spcBef>
              <a:spcAft>
                <a:spcPts val="0"/>
              </a:spcAft>
              <a:buNone/>
              <a:defRPr>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Slide">
  <p:cSld name="2_Title Slide">
    <p:spTree>
      <p:nvGrpSpPr>
        <p:cNvPr id="60" name="Shape 60"/>
        <p:cNvGrpSpPr/>
        <p:nvPr/>
      </p:nvGrpSpPr>
      <p:grpSpPr>
        <a:xfrm>
          <a:off x="0" y="0"/>
          <a:ext cx="0" cy="0"/>
          <a:chOff x="0" y="0"/>
          <a:chExt cx="0" cy="0"/>
        </a:xfrm>
      </p:grpSpPr>
      <p:sp>
        <p:nvSpPr>
          <p:cNvPr id="61" name="Shape 61"/>
          <p:cNvSpPr/>
          <p:nvPr/>
        </p:nvSpPr>
        <p:spPr>
          <a:xfrm>
            <a:off x="0" y="4603500"/>
            <a:ext cx="9144000" cy="540000"/>
          </a:xfrm>
          <a:prstGeom prst="rect">
            <a:avLst/>
          </a:prstGeom>
          <a:solidFill>
            <a:srgbClr val="E546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 name="Shape 62"/>
          <p:cNvSpPr txBox="1"/>
          <p:nvPr>
            <p:ph type="title"/>
          </p:nvPr>
        </p:nvSpPr>
        <p:spPr>
          <a:xfrm>
            <a:off x="336800" y="0"/>
            <a:ext cx="8807400" cy="8844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63" name="Shape 63"/>
          <p:cNvSpPr/>
          <p:nvPr/>
        </p:nvSpPr>
        <p:spPr>
          <a:xfrm>
            <a:off x="0" y="879574"/>
            <a:ext cx="9144000" cy="108000"/>
          </a:xfrm>
          <a:prstGeom prst="rect">
            <a:avLst/>
          </a:prstGeom>
          <a:solidFill>
            <a:srgbClr val="E546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Picture with Caption">
  <p:cSld name="1_Picture with Caption">
    <p:spTree>
      <p:nvGrpSpPr>
        <p:cNvPr id="64" name="Shape 64"/>
        <p:cNvGrpSpPr/>
        <p:nvPr/>
      </p:nvGrpSpPr>
      <p:grpSpPr>
        <a:xfrm>
          <a:off x="0" y="0"/>
          <a:ext cx="0" cy="0"/>
          <a:chOff x="0" y="0"/>
          <a:chExt cx="0" cy="0"/>
        </a:xfrm>
      </p:grpSpPr>
      <p:sp>
        <p:nvSpPr>
          <p:cNvPr id="65" name="Shape 65"/>
          <p:cNvSpPr/>
          <p:nvPr>
            <p:ph idx="2" type="pic"/>
          </p:nvPr>
        </p:nvSpPr>
        <p:spPr>
          <a:xfrm>
            <a:off x="539552" y="1448650"/>
            <a:ext cx="4680520" cy="3240000"/>
          </a:xfrm>
          <a:prstGeom prst="rect">
            <a:avLst/>
          </a:prstGeom>
          <a:solidFill>
            <a:srgbClr val="D8D8D8"/>
          </a:solidFill>
          <a:ln>
            <a:noFill/>
          </a:ln>
        </p:spPr>
        <p:txBody>
          <a:bodyPr anchorCtr="0" anchor="ctr" bIns="91425" lIns="91425" spcFirstLastPara="1" rIns="91425" wrap="square" tIns="91425"/>
          <a:lstStyle>
            <a:lvl1pPr indent="0" lvl="0" marL="0" marR="0" rtl="0" algn="ctr">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66" name="Shape 66"/>
          <p:cNvSpPr/>
          <p:nvPr/>
        </p:nvSpPr>
        <p:spPr>
          <a:xfrm>
            <a:off x="539552" y="476651"/>
            <a:ext cx="4680072" cy="972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7" name="Shape 67"/>
          <p:cNvSpPr/>
          <p:nvPr>
            <p:ph idx="3" type="pic"/>
          </p:nvPr>
        </p:nvSpPr>
        <p:spPr>
          <a:xfrm>
            <a:off x="5219624" y="475565"/>
            <a:ext cx="3384000" cy="972000"/>
          </a:xfrm>
          <a:prstGeom prst="rect">
            <a:avLst/>
          </a:prstGeom>
          <a:solidFill>
            <a:srgbClr val="D8D8D8"/>
          </a:solidFill>
          <a:ln>
            <a:noFill/>
          </a:ln>
        </p:spPr>
        <p:txBody>
          <a:bodyPr anchorCtr="0" anchor="ctr" bIns="91425" lIns="91425" spcFirstLastPara="1" rIns="91425" wrap="square" tIns="91425"/>
          <a:lstStyle>
            <a:lvl1pPr indent="0" lvl="0" marL="0" marR="0" rtl="0" algn="ctr">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Picture with Caption">
  <p:cSld name="7_Picture with Caption">
    <p:spTree>
      <p:nvGrpSpPr>
        <p:cNvPr id="68" name="Shape 68"/>
        <p:cNvGrpSpPr/>
        <p:nvPr/>
      </p:nvGrpSpPr>
      <p:grpSpPr>
        <a:xfrm>
          <a:off x="0" y="0"/>
          <a:ext cx="0" cy="0"/>
          <a:chOff x="0" y="0"/>
          <a:chExt cx="0" cy="0"/>
        </a:xfrm>
      </p:grpSpPr>
      <p:sp>
        <p:nvSpPr>
          <p:cNvPr id="69" name="Shape 69"/>
          <p:cNvSpPr/>
          <p:nvPr>
            <p:ph idx="2" type="pic"/>
          </p:nvPr>
        </p:nvSpPr>
        <p:spPr>
          <a:xfrm>
            <a:off x="539999" y="2849094"/>
            <a:ext cx="4680520" cy="1819322"/>
          </a:xfrm>
          <a:prstGeom prst="rect">
            <a:avLst/>
          </a:prstGeom>
          <a:solidFill>
            <a:srgbClr val="D8D8D8"/>
          </a:solidFill>
          <a:ln>
            <a:noFill/>
          </a:ln>
        </p:spPr>
        <p:txBody>
          <a:bodyPr anchorCtr="0" anchor="ctr" bIns="91425" lIns="91425" spcFirstLastPara="1" rIns="91425" wrap="square" tIns="91425"/>
          <a:lstStyle>
            <a:lvl1pPr indent="0" lvl="0" marL="0" marR="0" rtl="0" algn="ctr">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70" name="Shape 70"/>
          <p:cNvSpPr/>
          <p:nvPr>
            <p:ph idx="3" type="pic"/>
          </p:nvPr>
        </p:nvSpPr>
        <p:spPr>
          <a:xfrm>
            <a:off x="539999" y="468000"/>
            <a:ext cx="4680520" cy="2328611"/>
          </a:xfrm>
          <a:prstGeom prst="rect">
            <a:avLst/>
          </a:prstGeom>
          <a:solidFill>
            <a:srgbClr val="D8D8D8"/>
          </a:solidFill>
          <a:ln>
            <a:noFill/>
          </a:ln>
        </p:spPr>
        <p:txBody>
          <a:bodyPr anchorCtr="0" anchor="ctr" bIns="91425" lIns="91425" spcFirstLastPara="1" rIns="91425" wrap="square" tIns="91425"/>
          <a:lstStyle>
            <a:lvl1pPr indent="0" lvl="0" marL="0" marR="0" rtl="0" algn="ctr">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itle Slide">
  <p:cSld name="4_Title Slide">
    <p:bg>
      <p:bgPr>
        <a:solidFill>
          <a:schemeClr val="lt1"/>
        </a:solidFill>
      </p:bgPr>
    </p:bg>
    <p:spTree>
      <p:nvGrpSpPr>
        <p:cNvPr id="71" name="Shape 71"/>
        <p:cNvGrpSpPr/>
        <p:nvPr/>
      </p:nvGrpSpPr>
      <p:grpSpPr>
        <a:xfrm>
          <a:off x="0" y="0"/>
          <a:ext cx="0" cy="0"/>
          <a:chOff x="0" y="0"/>
          <a:chExt cx="0" cy="0"/>
        </a:xfrm>
      </p:grpSpPr>
      <p:sp>
        <p:nvSpPr>
          <p:cNvPr id="72" name="Shape 72"/>
          <p:cNvSpPr/>
          <p:nvPr/>
        </p:nvSpPr>
        <p:spPr>
          <a:xfrm>
            <a:off x="8244000" y="0"/>
            <a:ext cx="900000" cy="5143500"/>
          </a:xfrm>
          <a:prstGeom prst="rect">
            <a:avLst/>
          </a:prstGeom>
          <a:solidFill>
            <a:srgbClr val="E546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 name="Shape 73"/>
          <p:cNvSpPr/>
          <p:nvPr>
            <p:ph idx="2" type="pic"/>
          </p:nvPr>
        </p:nvSpPr>
        <p:spPr>
          <a:xfrm>
            <a:off x="5811908" y="0"/>
            <a:ext cx="2448000" cy="5143500"/>
          </a:xfrm>
          <a:prstGeom prst="rect">
            <a:avLst/>
          </a:prstGeom>
          <a:solidFill>
            <a:srgbClr val="D8D8D8"/>
          </a:solidFill>
          <a:ln>
            <a:noFill/>
          </a:ln>
        </p:spPr>
        <p:txBody>
          <a:bodyPr anchorCtr="0" anchor="ctr" bIns="91425" lIns="91425" spcFirstLastPara="1" rIns="91425" wrap="square" tIns="91425"/>
          <a:lstStyle>
            <a:lvl1pPr indent="0" lvl="0" marL="0" marR="0" rtl="0" algn="ctr">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74" name="Shape 74"/>
          <p:cNvSpPr/>
          <p:nvPr>
            <p:ph idx="3" type="pic"/>
          </p:nvPr>
        </p:nvSpPr>
        <p:spPr>
          <a:xfrm>
            <a:off x="2477595" y="0"/>
            <a:ext cx="2448000" cy="5143500"/>
          </a:xfrm>
          <a:prstGeom prst="rect">
            <a:avLst/>
          </a:prstGeom>
          <a:solidFill>
            <a:srgbClr val="BFBFBF"/>
          </a:solidFill>
          <a:ln>
            <a:noFill/>
          </a:ln>
        </p:spPr>
        <p:txBody>
          <a:bodyPr anchorCtr="0" anchor="ctr" bIns="91425" lIns="91425" spcFirstLastPara="1" rIns="91425" wrap="square" tIns="91425"/>
          <a:lstStyle>
            <a:lvl1pPr indent="0" lvl="0" marL="0" marR="0" rtl="0" algn="ctr">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75" name="Shape 75"/>
          <p:cNvSpPr/>
          <p:nvPr>
            <p:ph idx="4" type="pic"/>
          </p:nvPr>
        </p:nvSpPr>
        <p:spPr>
          <a:xfrm>
            <a:off x="0" y="0"/>
            <a:ext cx="2483768" cy="3579862"/>
          </a:xfrm>
          <a:prstGeom prst="rect">
            <a:avLst/>
          </a:prstGeom>
          <a:solidFill>
            <a:srgbClr val="D8D8D8"/>
          </a:solidFill>
          <a:ln>
            <a:noFill/>
          </a:ln>
        </p:spPr>
        <p:txBody>
          <a:bodyPr anchorCtr="0" anchor="ctr" bIns="91425" lIns="91425" spcFirstLastPara="1" rIns="91425" wrap="square" tIns="91425"/>
          <a:lstStyle>
            <a:lvl1pPr indent="0" lvl="0" marL="0" marR="0" rtl="0" algn="ctr">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76" name="Shape 76"/>
          <p:cNvSpPr/>
          <p:nvPr/>
        </p:nvSpPr>
        <p:spPr>
          <a:xfrm>
            <a:off x="4916268" y="0"/>
            <a:ext cx="900000" cy="5143500"/>
          </a:xfrm>
          <a:prstGeom prst="rect">
            <a:avLst/>
          </a:prstGeom>
          <a:solidFill>
            <a:srgbClr val="E546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Picture with Caption">
  <p:cSld name="5_Picture with Caption">
    <p:spTree>
      <p:nvGrpSpPr>
        <p:cNvPr id="77" name="Shape 77"/>
        <p:cNvGrpSpPr/>
        <p:nvPr/>
      </p:nvGrpSpPr>
      <p:grpSpPr>
        <a:xfrm>
          <a:off x="0" y="0"/>
          <a:ext cx="0" cy="0"/>
          <a:chOff x="0" y="0"/>
          <a:chExt cx="0" cy="0"/>
        </a:xfrm>
      </p:grpSpPr>
      <p:sp>
        <p:nvSpPr>
          <p:cNvPr id="78" name="Shape 78"/>
          <p:cNvSpPr txBox="1"/>
          <p:nvPr>
            <p:ph type="title"/>
          </p:nvPr>
        </p:nvSpPr>
        <p:spPr>
          <a:xfrm>
            <a:off x="0" y="0"/>
            <a:ext cx="9144000" cy="884466"/>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pic>
        <p:nvPicPr>
          <p:cNvPr descr="D:\KBM-정애\014-Fullppt\PNG이미지\노트북.png" id="79" name="Shape 79"/>
          <p:cNvPicPr preferRelativeResize="0"/>
          <p:nvPr/>
        </p:nvPicPr>
        <p:blipFill rotWithShape="1">
          <a:blip r:embed="rId2">
            <a:alphaModFix/>
          </a:blip>
          <a:srcRect b="0" l="0" r="0" t="0"/>
          <a:stretch/>
        </p:blipFill>
        <p:spPr>
          <a:xfrm>
            <a:off x="-180528" y="2458791"/>
            <a:ext cx="4752528" cy="2417215"/>
          </a:xfrm>
          <a:prstGeom prst="rect">
            <a:avLst/>
          </a:prstGeom>
          <a:noFill/>
          <a:ln>
            <a:noFill/>
          </a:ln>
        </p:spPr>
      </p:pic>
      <p:sp>
        <p:nvSpPr>
          <p:cNvPr id="80" name="Shape 80"/>
          <p:cNvSpPr/>
          <p:nvPr>
            <p:ph idx="2" type="pic"/>
          </p:nvPr>
        </p:nvSpPr>
        <p:spPr>
          <a:xfrm>
            <a:off x="1119211" y="2765639"/>
            <a:ext cx="2255849" cy="1683433"/>
          </a:xfrm>
          <a:prstGeom prst="rect">
            <a:avLst/>
          </a:prstGeom>
          <a:solidFill>
            <a:srgbClr val="D8D8D8"/>
          </a:solidFill>
          <a:ln>
            <a:noFill/>
          </a:ln>
        </p:spPr>
        <p:txBody>
          <a:bodyPr anchorCtr="0" anchor="ctr" bIns="91425" lIns="91425" spcFirstLastPara="1" rIns="91425" wrap="square" tIns="91425"/>
          <a:lstStyle>
            <a:lvl1pPr indent="0" lvl="0" marL="0" marR="0" rtl="0" algn="ctr">
              <a:spcBef>
                <a:spcPts val="32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pic>
        <p:nvPicPr>
          <p:cNvPr descr="D:\KBM-정애\014-Fullppt\PNG이미지\노트북.png" id="81" name="Shape 81"/>
          <p:cNvPicPr preferRelativeResize="0"/>
          <p:nvPr/>
        </p:nvPicPr>
        <p:blipFill rotWithShape="1">
          <a:blip r:embed="rId2">
            <a:alphaModFix/>
          </a:blip>
          <a:srcRect b="0" l="0" r="0" t="0"/>
          <a:stretch/>
        </p:blipFill>
        <p:spPr>
          <a:xfrm>
            <a:off x="4573704" y="1036588"/>
            <a:ext cx="4752528" cy="2417215"/>
          </a:xfrm>
          <a:prstGeom prst="rect">
            <a:avLst/>
          </a:prstGeom>
          <a:noFill/>
          <a:ln>
            <a:noFill/>
          </a:ln>
        </p:spPr>
      </p:pic>
      <p:sp>
        <p:nvSpPr>
          <p:cNvPr id="82" name="Shape 82"/>
          <p:cNvSpPr/>
          <p:nvPr>
            <p:ph idx="3" type="pic"/>
          </p:nvPr>
        </p:nvSpPr>
        <p:spPr>
          <a:xfrm>
            <a:off x="5873443" y="1335136"/>
            <a:ext cx="2255849" cy="1691733"/>
          </a:xfrm>
          <a:prstGeom prst="rect">
            <a:avLst/>
          </a:prstGeom>
          <a:solidFill>
            <a:srgbClr val="D8D8D8"/>
          </a:solidFill>
          <a:ln>
            <a:noFill/>
          </a:ln>
        </p:spPr>
        <p:txBody>
          <a:bodyPr anchorCtr="0" anchor="ctr" bIns="91425" lIns="91425" spcFirstLastPara="1" rIns="91425" wrap="square" tIns="91425"/>
          <a:lstStyle>
            <a:lvl1pPr indent="0" lvl="0" marL="0" marR="0" rtl="0" algn="ctr">
              <a:spcBef>
                <a:spcPts val="320"/>
              </a:spcBef>
              <a:spcAft>
                <a:spcPts val="0"/>
              </a:spcAft>
              <a:buClr>
                <a:schemeClr val="dk1"/>
              </a:buClr>
              <a:buSzPts val="1400"/>
              <a:buFont typeface="Arial"/>
              <a:buNone/>
              <a:defRPr b="0" i="0" sz="16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Picture with Caption">
  <p:cSld name="4_Picture with Caption">
    <p:spTree>
      <p:nvGrpSpPr>
        <p:cNvPr id="83" name="Shape 83"/>
        <p:cNvGrpSpPr/>
        <p:nvPr/>
      </p:nvGrpSpPr>
      <p:grpSpPr>
        <a:xfrm>
          <a:off x="0" y="0"/>
          <a:ext cx="0" cy="0"/>
          <a:chOff x="0" y="0"/>
          <a:chExt cx="0" cy="0"/>
        </a:xfrm>
      </p:grpSpPr>
      <p:sp>
        <p:nvSpPr>
          <p:cNvPr id="84" name="Shape 84"/>
          <p:cNvSpPr/>
          <p:nvPr>
            <p:ph idx="2" type="pic"/>
          </p:nvPr>
        </p:nvSpPr>
        <p:spPr>
          <a:xfrm>
            <a:off x="539552" y="1082651"/>
            <a:ext cx="1944216" cy="3607938"/>
          </a:xfrm>
          <a:prstGeom prst="rect">
            <a:avLst/>
          </a:prstGeom>
          <a:solidFill>
            <a:srgbClr val="BFBFBF"/>
          </a:solidFill>
          <a:ln>
            <a:noFill/>
          </a:ln>
        </p:spPr>
        <p:txBody>
          <a:bodyPr anchorCtr="0" anchor="ctr" bIns="91425" lIns="91425" spcFirstLastPara="1" rIns="91425" wrap="square" tIns="91425"/>
          <a:lstStyle>
            <a:lvl1pPr indent="0" lvl="0" marL="0" marR="0" rtl="0" algn="ctr">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85" name="Shape 85"/>
          <p:cNvSpPr txBox="1"/>
          <p:nvPr>
            <p:ph type="title"/>
          </p:nvPr>
        </p:nvSpPr>
        <p:spPr>
          <a:xfrm>
            <a:off x="0" y="0"/>
            <a:ext cx="9144000" cy="884466"/>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86" name="Shape 86"/>
          <p:cNvSpPr/>
          <p:nvPr>
            <p:ph idx="3" type="pic"/>
          </p:nvPr>
        </p:nvSpPr>
        <p:spPr>
          <a:xfrm>
            <a:off x="2549263" y="1089965"/>
            <a:ext cx="1944216" cy="2405584"/>
          </a:xfrm>
          <a:prstGeom prst="rect">
            <a:avLst/>
          </a:prstGeom>
          <a:solidFill>
            <a:srgbClr val="BFBFBF"/>
          </a:solidFill>
          <a:ln>
            <a:noFill/>
          </a:ln>
        </p:spPr>
        <p:txBody>
          <a:bodyPr anchorCtr="0" anchor="ctr" bIns="91425" lIns="91425" spcFirstLastPara="1" rIns="91425" wrap="square" tIns="91425"/>
          <a:lstStyle>
            <a:lvl1pPr indent="0" lvl="0" marL="0" marR="0" rtl="0" algn="ctr">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87" name="Shape 87"/>
          <p:cNvSpPr/>
          <p:nvPr>
            <p:ph idx="4" type="pic"/>
          </p:nvPr>
        </p:nvSpPr>
        <p:spPr>
          <a:xfrm>
            <a:off x="4558974" y="1089965"/>
            <a:ext cx="1944216" cy="1546478"/>
          </a:xfrm>
          <a:prstGeom prst="rect">
            <a:avLst/>
          </a:prstGeom>
          <a:solidFill>
            <a:srgbClr val="BFBFBF"/>
          </a:solidFill>
          <a:ln>
            <a:noFill/>
          </a:ln>
        </p:spPr>
        <p:txBody>
          <a:bodyPr anchorCtr="0" anchor="ctr" bIns="91425" lIns="91425" spcFirstLastPara="1" rIns="91425" wrap="square" tIns="91425"/>
          <a:lstStyle>
            <a:lvl1pPr indent="0" lvl="0" marL="0" marR="0" rtl="0" algn="ctr">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88" name="Shape 88"/>
          <p:cNvSpPr/>
          <p:nvPr>
            <p:ph idx="5" type="pic"/>
          </p:nvPr>
        </p:nvSpPr>
        <p:spPr>
          <a:xfrm>
            <a:off x="6568685" y="1089965"/>
            <a:ext cx="1944216" cy="3600623"/>
          </a:xfrm>
          <a:prstGeom prst="rect">
            <a:avLst/>
          </a:prstGeom>
          <a:solidFill>
            <a:srgbClr val="BFBFBF"/>
          </a:solidFill>
          <a:ln>
            <a:noFill/>
          </a:ln>
        </p:spPr>
        <p:txBody>
          <a:bodyPr anchorCtr="0" anchor="ctr" bIns="91425" lIns="91425" spcFirstLastPara="1" rIns="91425" wrap="square" tIns="91425"/>
          <a:lstStyle>
            <a:lvl1pPr indent="0" lvl="0" marL="0" marR="0" rtl="0" algn="ctr">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89" name="Shape 89"/>
          <p:cNvSpPr/>
          <p:nvPr/>
        </p:nvSpPr>
        <p:spPr>
          <a:xfrm>
            <a:off x="2549263" y="3547872"/>
            <a:ext cx="1944000" cy="1142716"/>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0" name="Shape 90"/>
          <p:cNvSpPr/>
          <p:nvPr/>
        </p:nvSpPr>
        <p:spPr>
          <a:xfrm>
            <a:off x="4558974" y="2677363"/>
            <a:ext cx="1944000" cy="2013225"/>
          </a:xfrm>
          <a:prstGeom prst="rect">
            <a:avLst/>
          </a:prstGeom>
          <a:solidFill>
            <a:srgbClr val="E546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Title Slide">
  <p:cSld name="10_Title Slide">
    <p:spTree>
      <p:nvGrpSpPr>
        <p:cNvPr id="91" name="Shape 91"/>
        <p:cNvGrpSpPr/>
        <p:nvPr/>
      </p:nvGrpSpPr>
      <p:grpSpPr>
        <a:xfrm>
          <a:off x="0" y="0"/>
          <a:ext cx="0" cy="0"/>
          <a:chOff x="0" y="0"/>
          <a:chExt cx="0" cy="0"/>
        </a:xfrm>
      </p:grpSpPr>
      <p:sp>
        <p:nvSpPr>
          <p:cNvPr id="92" name="Shape 92"/>
          <p:cNvSpPr/>
          <p:nvPr/>
        </p:nvSpPr>
        <p:spPr>
          <a:xfrm>
            <a:off x="0" y="3435846"/>
            <a:ext cx="9144000" cy="1707654"/>
          </a:xfrm>
          <a:prstGeom prst="rect">
            <a:avLst/>
          </a:prstGeom>
          <a:solidFill>
            <a:srgbClr val="E546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3" name="Shape 93"/>
          <p:cNvSpPr txBox="1"/>
          <p:nvPr>
            <p:ph type="title"/>
          </p:nvPr>
        </p:nvSpPr>
        <p:spPr>
          <a:xfrm>
            <a:off x="0" y="0"/>
            <a:ext cx="9144000" cy="884466"/>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grpSp>
        <p:nvGrpSpPr>
          <p:cNvPr id="94" name="Shape 94"/>
          <p:cNvGrpSpPr/>
          <p:nvPr/>
        </p:nvGrpSpPr>
        <p:grpSpPr>
          <a:xfrm>
            <a:off x="0" y="0"/>
            <a:ext cx="9144000" cy="248304"/>
            <a:chOff x="0" y="0"/>
            <a:chExt cx="9144000" cy="248304"/>
          </a:xfrm>
        </p:grpSpPr>
        <p:sp>
          <p:nvSpPr>
            <p:cNvPr id="95" name="Shape 95"/>
            <p:cNvSpPr/>
            <p:nvPr/>
          </p:nvSpPr>
          <p:spPr>
            <a:xfrm>
              <a:off x="0" y="0"/>
              <a:ext cx="9144000" cy="108000"/>
            </a:xfrm>
            <a:prstGeom prst="rect">
              <a:avLst/>
            </a:prstGeom>
            <a:solidFill>
              <a:srgbClr val="E546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6" name="Shape 96"/>
            <p:cNvSpPr/>
            <p:nvPr/>
          </p:nvSpPr>
          <p:spPr>
            <a:xfrm rot="10800000">
              <a:off x="4427984" y="1"/>
              <a:ext cx="288032" cy="248303"/>
            </a:xfrm>
            <a:prstGeom prst="triangle">
              <a:avLst>
                <a:gd fmla="val 50000" name="adj"/>
              </a:avLst>
            </a:prstGeom>
            <a:solidFill>
              <a:srgbClr val="E546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Title Slide">
  <p:cSld name="11_Title Slide">
    <p:spTree>
      <p:nvGrpSpPr>
        <p:cNvPr id="97" name="Shape 97"/>
        <p:cNvGrpSpPr/>
        <p:nvPr/>
      </p:nvGrpSpPr>
      <p:grpSpPr>
        <a:xfrm>
          <a:off x="0" y="0"/>
          <a:ext cx="0" cy="0"/>
          <a:chOff x="0" y="0"/>
          <a:chExt cx="0" cy="0"/>
        </a:xfrm>
      </p:grpSpPr>
      <p:sp>
        <p:nvSpPr>
          <p:cNvPr id="98" name="Shape 98"/>
          <p:cNvSpPr/>
          <p:nvPr>
            <p:ph idx="2" type="pic"/>
          </p:nvPr>
        </p:nvSpPr>
        <p:spPr>
          <a:xfrm>
            <a:off x="125760" y="151587"/>
            <a:ext cx="8892480" cy="4840326"/>
          </a:xfrm>
          <a:prstGeom prst="rect">
            <a:avLst/>
          </a:prstGeom>
          <a:solidFill>
            <a:srgbClr val="D8D8D8"/>
          </a:solidFill>
          <a:ln>
            <a:noFill/>
          </a:ln>
        </p:spPr>
        <p:txBody>
          <a:bodyPr anchorCtr="0" anchor="ctr" bIns="91425" lIns="91425" spcFirstLastPara="1" rIns="91425" wrap="square" tIns="91425"/>
          <a:lstStyle>
            <a:lvl1pPr indent="0" lvl="0" marL="0" marR="0" rtl="0" algn="ctr">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99" name="Shape 99"/>
          <p:cNvSpPr txBox="1"/>
          <p:nvPr>
            <p:ph type="title"/>
          </p:nvPr>
        </p:nvSpPr>
        <p:spPr>
          <a:xfrm>
            <a:off x="0" y="143118"/>
            <a:ext cx="9144000" cy="884466"/>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Title Slide">
  <p:cSld name="6_Title Slide">
    <p:bg>
      <p:bgPr>
        <a:blipFill rotWithShape="1">
          <a:blip r:embed="rId2">
            <a:alphaModFix/>
          </a:blip>
          <a:stretch>
            <a:fillRect b="0" l="0" r="0" t="0"/>
          </a:stretch>
        </a:blipFill>
      </p:bgPr>
    </p:bg>
    <p:spTree>
      <p:nvGrpSpPr>
        <p:cNvPr id="100" name="Shape 100"/>
        <p:cNvGrpSpPr/>
        <p:nvPr/>
      </p:nvGrpSpPr>
      <p:grpSpPr>
        <a:xfrm>
          <a:off x="0" y="0"/>
          <a:ext cx="0" cy="0"/>
          <a:chOff x="0" y="0"/>
          <a:chExt cx="0" cy="0"/>
        </a:xfrm>
      </p:grpSpPr>
      <p:sp>
        <p:nvSpPr>
          <p:cNvPr id="101" name="Shape 101"/>
          <p:cNvSpPr/>
          <p:nvPr/>
        </p:nvSpPr>
        <p:spPr>
          <a:xfrm>
            <a:off x="0" y="4603500"/>
            <a:ext cx="9144000" cy="540000"/>
          </a:xfrm>
          <a:prstGeom prst="rect">
            <a:avLst/>
          </a:prstGeom>
          <a:solidFill>
            <a:srgbClr val="E546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 name="Shape 102"/>
          <p:cNvSpPr/>
          <p:nvPr/>
        </p:nvSpPr>
        <p:spPr>
          <a:xfrm>
            <a:off x="0" y="0"/>
            <a:ext cx="9144000" cy="540000"/>
          </a:xfrm>
          <a:prstGeom prst="rect">
            <a:avLst/>
          </a:prstGeom>
          <a:solidFill>
            <a:srgbClr val="E546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Custom Layout">
  <p:cSld name="2_Custom Layout">
    <p:bg>
      <p:bgPr>
        <a:blipFill rotWithShape="1">
          <a:blip r:embed="rId2">
            <a:alphaModFix/>
          </a:blip>
          <a:stretch>
            <a:fillRect b="0" l="0" r="0" t="0"/>
          </a:stretch>
        </a:blipFill>
      </p:bgPr>
    </p:bg>
    <p:spTree>
      <p:nvGrpSpPr>
        <p:cNvPr id="103" name="Shape 103"/>
        <p:cNvGrpSpPr/>
        <p:nvPr/>
      </p:nvGrpSpPr>
      <p:grpSpPr>
        <a:xfrm>
          <a:off x="0" y="0"/>
          <a:ext cx="0" cy="0"/>
          <a:chOff x="0" y="0"/>
          <a:chExt cx="0" cy="0"/>
        </a:xfrm>
      </p:grpSpPr>
      <p:sp>
        <p:nvSpPr>
          <p:cNvPr id="104" name="Shape 104"/>
          <p:cNvSpPr/>
          <p:nvPr/>
        </p:nvSpPr>
        <p:spPr>
          <a:xfrm>
            <a:off x="0" y="2955479"/>
            <a:ext cx="9144000" cy="1512000"/>
          </a:xfrm>
          <a:prstGeom prst="rect">
            <a:avLst/>
          </a:prstGeom>
          <a:solidFill>
            <a:srgbClr val="E546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Slide">
  <p:cSld name="1_Title Slide">
    <p:bg>
      <p:bgPr>
        <a:blipFill rotWithShape="1">
          <a:blip r:embed="rId2">
            <a:alphaModFix/>
          </a:blip>
          <a:stretch>
            <a:fillRect b="0" l="0" r="0" t="0"/>
          </a:stretch>
        </a:blipFill>
      </p:bgPr>
    </p:bg>
    <p:spTree>
      <p:nvGrpSpPr>
        <p:cNvPr id="10" name="Shape 10"/>
        <p:cNvGrpSpPr/>
        <p:nvPr/>
      </p:nvGrpSpPr>
      <p:grpSpPr>
        <a:xfrm>
          <a:off x="0" y="0"/>
          <a:ext cx="0" cy="0"/>
          <a:chOff x="0" y="0"/>
          <a:chExt cx="0" cy="0"/>
        </a:xfrm>
      </p:grpSpPr>
      <p:sp>
        <p:nvSpPr>
          <p:cNvPr id="11" name="Shape 11"/>
          <p:cNvSpPr txBox="1"/>
          <p:nvPr>
            <p:ph type="title"/>
          </p:nvPr>
        </p:nvSpPr>
        <p:spPr>
          <a:xfrm>
            <a:off x="1820200" y="374550"/>
            <a:ext cx="7323900" cy="6621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105" name="Shape 105"/>
        <p:cNvGrpSpPr/>
        <p:nvPr/>
      </p:nvGrpSpPr>
      <p:grpSpPr>
        <a:xfrm>
          <a:off x="0" y="0"/>
          <a:ext cx="0" cy="0"/>
          <a:chOff x="0" y="0"/>
          <a:chExt cx="0" cy="0"/>
        </a:xfrm>
      </p:grpSpPr>
      <p:sp>
        <p:nvSpPr>
          <p:cNvPr id="106" name="Shape 106"/>
          <p:cNvSpPr/>
          <p:nvPr/>
        </p:nvSpPr>
        <p:spPr>
          <a:xfrm>
            <a:off x="354008" y="1131589"/>
            <a:ext cx="2849840" cy="3649171"/>
          </a:xfrm>
          <a:prstGeom prst="roundRect">
            <a:avLst>
              <a:gd fmla="val 3968" name="adj"/>
            </a:avLst>
          </a:prstGeom>
          <a:solidFill>
            <a:srgbClr val="E546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 name="Shape 107"/>
          <p:cNvSpPr txBox="1"/>
          <p:nvPr/>
        </p:nvSpPr>
        <p:spPr>
          <a:xfrm>
            <a:off x="755576" y="1427128"/>
            <a:ext cx="2232248" cy="4480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200">
                <a:solidFill>
                  <a:schemeClr val="lt1"/>
                </a:solidFill>
                <a:latin typeface="Arial"/>
                <a:ea typeface="Arial"/>
                <a:cs typeface="Arial"/>
                <a:sym typeface="Arial"/>
              </a:rPr>
              <a:t>You can Resize without losing quality</a:t>
            </a:r>
            <a:endParaRPr b="1" sz="1200">
              <a:solidFill>
                <a:schemeClr val="lt1"/>
              </a:solidFill>
              <a:latin typeface="Arial"/>
              <a:ea typeface="Arial"/>
              <a:cs typeface="Arial"/>
              <a:sym typeface="Arial"/>
            </a:endParaRPr>
          </a:p>
        </p:txBody>
      </p:sp>
      <p:sp>
        <p:nvSpPr>
          <p:cNvPr id="108" name="Shape 108"/>
          <p:cNvSpPr txBox="1"/>
          <p:nvPr/>
        </p:nvSpPr>
        <p:spPr>
          <a:xfrm>
            <a:off x="755576" y="1939375"/>
            <a:ext cx="2232248" cy="44808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200">
                <a:solidFill>
                  <a:schemeClr val="lt1"/>
                </a:solidFill>
                <a:latin typeface="Arial"/>
                <a:ea typeface="Arial"/>
                <a:cs typeface="Arial"/>
                <a:sym typeface="Arial"/>
              </a:rPr>
              <a:t>You can Change Fill Color &amp;</a:t>
            </a:r>
            <a:endParaRPr/>
          </a:p>
          <a:p>
            <a:pPr indent="0" lvl="0" marL="0" marR="0" rtl="0" algn="l">
              <a:spcBef>
                <a:spcPts val="0"/>
              </a:spcBef>
              <a:spcAft>
                <a:spcPts val="0"/>
              </a:spcAft>
              <a:buNone/>
            </a:pPr>
            <a:r>
              <a:rPr b="1" lang="en" sz="1200">
                <a:solidFill>
                  <a:schemeClr val="lt1"/>
                </a:solidFill>
                <a:latin typeface="Arial"/>
                <a:ea typeface="Arial"/>
                <a:cs typeface="Arial"/>
                <a:sym typeface="Arial"/>
              </a:rPr>
              <a:t>Line Color</a:t>
            </a:r>
            <a:endParaRPr b="1" sz="1200">
              <a:solidFill>
                <a:schemeClr val="lt1"/>
              </a:solidFill>
              <a:latin typeface="Arial"/>
              <a:ea typeface="Arial"/>
              <a:cs typeface="Arial"/>
              <a:sym typeface="Arial"/>
            </a:endParaRPr>
          </a:p>
        </p:txBody>
      </p:sp>
      <p:sp>
        <p:nvSpPr>
          <p:cNvPr id="109" name="Shape 109"/>
          <p:cNvSpPr/>
          <p:nvPr/>
        </p:nvSpPr>
        <p:spPr>
          <a:xfrm>
            <a:off x="531932" y="1347500"/>
            <a:ext cx="108520" cy="3240473"/>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 name="Shape 110"/>
          <p:cNvSpPr/>
          <p:nvPr/>
        </p:nvSpPr>
        <p:spPr>
          <a:xfrm rot="5400000">
            <a:off x="2592642" y="1238201"/>
            <a:ext cx="502331" cy="502331"/>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nvGrpSpPr>
          <p:cNvPr id="111" name="Shape 111"/>
          <p:cNvGrpSpPr/>
          <p:nvPr/>
        </p:nvGrpSpPr>
        <p:grpSpPr>
          <a:xfrm>
            <a:off x="755725" y="3062543"/>
            <a:ext cx="1872059" cy="1576233"/>
            <a:chOff x="102157" y="1419622"/>
            <a:chExt cx="1872059" cy="1576233"/>
          </a:xfrm>
        </p:grpSpPr>
        <p:sp>
          <p:nvSpPr>
            <p:cNvPr id="112" name="Shape 112"/>
            <p:cNvSpPr txBox="1"/>
            <p:nvPr/>
          </p:nvSpPr>
          <p:spPr>
            <a:xfrm>
              <a:off x="127596" y="2749634"/>
              <a:ext cx="1846620" cy="2462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000">
                  <a:solidFill>
                    <a:schemeClr val="lt1"/>
                  </a:solidFill>
                  <a:latin typeface="Arial"/>
                  <a:ea typeface="Arial"/>
                  <a:cs typeface="Arial"/>
                  <a:sym typeface="Arial"/>
                </a:rPr>
                <a:t>www.googleslidesppt.com</a:t>
              </a:r>
              <a:endParaRPr sz="1000">
                <a:solidFill>
                  <a:schemeClr val="lt1"/>
                </a:solidFill>
                <a:latin typeface="Arial"/>
                <a:ea typeface="Arial"/>
                <a:cs typeface="Arial"/>
                <a:sym typeface="Arial"/>
              </a:endParaRPr>
            </a:p>
          </p:txBody>
        </p:sp>
        <p:sp>
          <p:nvSpPr>
            <p:cNvPr id="113" name="Shape 113"/>
            <p:cNvSpPr txBox="1"/>
            <p:nvPr/>
          </p:nvSpPr>
          <p:spPr>
            <a:xfrm>
              <a:off x="102157" y="1419622"/>
              <a:ext cx="1827644" cy="13849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800">
                  <a:solidFill>
                    <a:schemeClr val="lt1"/>
                  </a:solidFill>
                  <a:latin typeface="Arial"/>
                  <a:ea typeface="Arial"/>
                  <a:cs typeface="Arial"/>
                  <a:sym typeface="Arial"/>
                </a:rPr>
                <a:t>Google</a:t>
              </a:r>
              <a:endParaRPr/>
            </a:p>
            <a:p>
              <a:pPr indent="0" lvl="0" marL="0" marR="0" rtl="0" algn="l">
                <a:spcBef>
                  <a:spcPts val="0"/>
                </a:spcBef>
                <a:spcAft>
                  <a:spcPts val="0"/>
                </a:spcAft>
                <a:buNone/>
              </a:pPr>
              <a:r>
                <a:rPr b="1" lang="en" sz="2800">
                  <a:solidFill>
                    <a:schemeClr val="lt1"/>
                  </a:solidFill>
                  <a:latin typeface="Arial"/>
                  <a:ea typeface="Arial"/>
                  <a:cs typeface="Arial"/>
                  <a:sym typeface="Arial"/>
                </a:rPr>
                <a:t>Slides</a:t>
              </a:r>
              <a:endParaRPr/>
            </a:p>
            <a:p>
              <a:pPr indent="0" lvl="0" marL="0" marR="0" rtl="0" algn="l">
                <a:spcBef>
                  <a:spcPts val="0"/>
                </a:spcBef>
                <a:spcAft>
                  <a:spcPts val="0"/>
                </a:spcAft>
                <a:buNone/>
              </a:pPr>
              <a:r>
                <a:rPr b="1" lang="en" sz="2800">
                  <a:solidFill>
                    <a:schemeClr val="lt1"/>
                  </a:solidFill>
                  <a:latin typeface="Arial"/>
                  <a:ea typeface="Arial"/>
                  <a:cs typeface="Arial"/>
                  <a:sym typeface="Arial"/>
                </a:rPr>
                <a:t>PPT</a:t>
              </a:r>
              <a:endParaRPr b="1" sz="2800">
                <a:solidFill>
                  <a:schemeClr val="lt1"/>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Custom Layout">
  <p:cSld name="1_Custom Layout">
    <p:spTree>
      <p:nvGrpSpPr>
        <p:cNvPr id="114" name="Shape 114"/>
        <p:cNvGrpSpPr/>
        <p:nvPr/>
      </p:nvGrpSpPr>
      <p:grpSpPr>
        <a:xfrm>
          <a:off x="0" y="0"/>
          <a:ext cx="0" cy="0"/>
          <a:chOff x="0" y="0"/>
          <a:chExt cx="0" cy="0"/>
        </a:xfrm>
      </p:grpSpPr>
      <p:sp>
        <p:nvSpPr>
          <p:cNvPr id="115" name="Shape 115"/>
          <p:cNvSpPr txBox="1"/>
          <p:nvPr>
            <p:ph type="title"/>
          </p:nvPr>
        </p:nvSpPr>
        <p:spPr>
          <a:xfrm>
            <a:off x="0" y="0"/>
            <a:ext cx="9144000" cy="8844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 Slide">
  <p:cSld name="3_Title Slide">
    <p:bg>
      <p:bgPr>
        <a:blipFill rotWithShape="1">
          <a:blip r:embed="rId2">
            <a:alphaModFix/>
          </a:blip>
          <a:stretch>
            <a:fillRect b="0" l="0" r="0" t="0"/>
          </a:stretch>
        </a:blipFill>
      </p:bgPr>
    </p:bg>
    <p:spTree>
      <p:nvGrpSpPr>
        <p:cNvPr id="116" name="Shape 116"/>
        <p:cNvGrpSpPr/>
        <p:nvPr/>
      </p:nvGrpSpPr>
      <p:grpSpPr>
        <a:xfrm>
          <a:off x="0" y="0"/>
          <a:ext cx="0" cy="0"/>
          <a:chOff x="0" y="0"/>
          <a:chExt cx="0" cy="0"/>
        </a:xfrm>
      </p:grpSpPr>
      <p:sp>
        <p:nvSpPr>
          <p:cNvPr id="117" name="Shape 117"/>
          <p:cNvSpPr txBox="1"/>
          <p:nvPr>
            <p:ph type="title"/>
          </p:nvPr>
        </p:nvSpPr>
        <p:spPr>
          <a:xfrm>
            <a:off x="0" y="0"/>
            <a:ext cx="9144000" cy="884466"/>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Title Slide">
  <p:cSld name="8_Title Slide">
    <p:bg>
      <p:bgPr>
        <a:blipFill rotWithShape="1">
          <a:blip r:embed="rId2">
            <a:alphaModFix/>
          </a:blip>
          <a:stretch>
            <a:fillRect b="0" l="0" r="0" t="0"/>
          </a:stretch>
        </a:blipFill>
      </p:bgPr>
    </p:bg>
    <p:spTree>
      <p:nvGrpSpPr>
        <p:cNvPr id="118" name="Shape 118"/>
        <p:cNvGrpSpPr/>
        <p:nvPr/>
      </p:nvGrpSpPr>
      <p:grpSpPr>
        <a:xfrm>
          <a:off x="0" y="0"/>
          <a:ext cx="0" cy="0"/>
          <a:chOff x="0" y="0"/>
          <a:chExt cx="0" cy="0"/>
        </a:xfrm>
      </p:grpSpPr>
      <p:sp>
        <p:nvSpPr>
          <p:cNvPr id="119" name="Shape 119"/>
          <p:cNvSpPr/>
          <p:nvPr/>
        </p:nvSpPr>
        <p:spPr>
          <a:xfrm>
            <a:off x="0" y="4603500"/>
            <a:ext cx="9144000" cy="540000"/>
          </a:xfrm>
          <a:prstGeom prst="rect">
            <a:avLst/>
          </a:prstGeom>
          <a:solidFill>
            <a:srgbClr val="E546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0" name="Shape 120"/>
          <p:cNvSpPr txBox="1"/>
          <p:nvPr>
            <p:ph type="title"/>
          </p:nvPr>
        </p:nvSpPr>
        <p:spPr>
          <a:xfrm>
            <a:off x="0" y="119010"/>
            <a:ext cx="9144000" cy="884466"/>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grpSp>
        <p:nvGrpSpPr>
          <p:cNvPr id="121" name="Shape 121"/>
          <p:cNvGrpSpPr/>
          <p:nvPr/>
        </p:nvGrpSpPr>
        <p:grpSpPr>
          <a:xfrm>
            <a:off x="0" y="0"/>
            <a:ext cx="9144000" cy="248304"/>
            <a:chOff x="0" y="0"/>
            <a:chExt cx="9144000" cy="248304"/>
          </a:xfrm>
        </p:grpSpPr>
        <p:sp>
          <p:nvSpPr>
            <p:cNvPr id="122" name="Shape 122"/>
            <p:cNvSpPr/>
            <p:nvPr/>
          </p:nvSpPr>
          <p:spPr>
            <a:xfrm>
              <a:off x="0" y="0"/>
              <a:ext cx="9144000" cy="108000"/>
            </a:xfrm>
            <a:prstGeom prst="rect">
              <a:avLst/>
            </a:prstGeom>
            <a:solidFill>
              <a:srgbClr val="E546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3" name="Shape 123"/>
            <p:cNvSpPr/>
            <p:nvPr/>
          </p:nvSpPr>
          <p:spPr>
            <a:xfrm rot="10800000">
              <a:off x="4427984" y="1"/>
              <a:ext cx="288032" cy="248303"/>
            </a:xfrm>
            <a:prstGeom prst="triangle">
              <a:avLst>
                <a:gd fmla="val 50000" name="adj"/>
              </a:avLst>
            </a:prstGeom>
            <a:solidFill>
              <a:srgbClr val="E546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p:cSld name="Picture with Caption">
    <p:spTree>
      <p:nvGrpSpPr>
        <p:cNvPr id="124" name="Shape 124"/>
        <p:cNvGrpSpPr/>
        <p:nvPr/>
      </p:nvGrpSpPr>
      <p:grpSpPr>
        <a:xfrm>
          <a:off x="0" y="0"/>
          <a:ext cx="0" cy="0"/>
          <a:chOff x="0" y="0"/>
          <a:chExt cx="0" cy="0"/>
        </a:xfrm>
      </p:grpSpPr>
      <p:sp>
        <p:nvSpPr>
          <p:cNvPr id="125" name="Shape 125"/>
          <p:cNvSpPr txBox="1"/>
          <p:nvPr>
            <p:ph type="title"/>
          </p:nvPr>
        </p:nvSpPr>
        <p:spPr>
          <a:xfrm>
            <a:off x="0" y="0"/>
            <a:ext cx="9144000" cy="884466"/>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blipFill rotWithShape="1">
          <a:blip r:embed="rId2">
            <a:alphaModFix/>
          </a:blip>
          <a:stretch>
            <a:fillRect b="0" l="0" r="0" t="0"/>
          </a:stretch>
        </a:blipFill>
      </p:bgPr>
    </p:bg>
    <p:spTree>
      <p:nvGrpSpPr>
        <p:cNvPr id="12" name="Shape 12"/>
        <p:cNvGrpSpPr/>
        <p:nvPr/>
      </p:nvGrpSpPr>
      <p:grpSpPr>
        <a:xfrm>
          <a:off x="0" y="0"/>
          <a:ext cx="0" cy="0"/>
          <a:chOff x="0" y="0"/>
          <a:chExt cx="0" cy="0"/>
        </a:xfrm>
      </p:grpSpPr>
      <p:sp>
        <p:nvSpPr>
          <p:cNvPr id="13" name="Shape 13"/>
          <p:cNvSpPr/>
          <p:nvPr/>
        </p:nvSpPr>
        <p:spPr>
          <a:xfrm>
            <a:off x="0" y="4603500"/>
            <a:ext cx="9144000" cy="540000"/>
          </a:xfrm>
          <a:prstGeom prst="rect">
            <a:avLst/>
          </a:prstGeom>
          <a:solidFill>
            <a:srgbClr val="E546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 name="Shape 14"/>
          <p:cNvSpPr txBox="1"/>
          <p:nvPr>
            <p:ph type="title"/>
          </p:nvPr>
        </p:nvSpPr>
        <p:spPr>
          <a:xfrm>
            <a:off x="0" y="119010"/>
            <a:ext cx="9144000" cy="884466"/>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grpSp>
        <p:nvGrpSpPr>
          <p:cNvPr id="15" name="Shape 15"/>
          <p:cNvGrpSpPr/>
          <p:nvPr/>
        </p:nvGrpSpPr>
        <p:grpSpPr>
          <a:xfrm>
            <a:off x="0" y="0"/>
            <a:ext cx="9144000" cy="248304"/>
            <a:chOff x="0" y="0"/>
            <a:chExt cx="9144000" cy="248304"/>
          </a:xfrm>
        </p:grpSpPr>
        <p:sp>
          <p:nvSpPr>
            <p:cNvPr id="16" name="Shape 16"/>
            <p:cNvSpPr/>
            <p:nvPr/>
          </p:nvSpPr>
          <p:spPr>
            <a:xfrm>
              <a:off x="0" y="0"/>
              <a:ext cx="9144000" cy="108000"/>
            </a:xfrm>
            <a:prstGeom prst="rect">
              <a:avLst/>
            </a:prstGeom>
            <a:solidFill>
              <a:srgbClr val="E546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 name="Shape 17"/>
            <p:cNvSpPr/>
            <p:nvPr/>
          </p:nvSpPr>
          <p:spPr>
            <a:xfrm rot="10800000">
              <a:off x="4427984" y="1"/>
              <a:ext cx="288032" cy="248303"/>
            </a:xfrm>
            <a:prstGeom prst="triangle">
              <a:avLst>
                <a:gd fmla="val 50000" name="adj"/>
              </a:avLst>
            </a:prstGeom>
            <a:solidFill>
              <a:srgbClr val="E546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Custom Layout">
  <p:cSld name="4_Custom Layout">
    <p:spTree>
      <p:nvGrpSpPr>
        <p:cNvPr id="18" name="Shape 18"/>
        <p:cNvGrpSpPr/>
        <p:nvPr/>
      </p:nvGrpSpPr>
      <p:grpSpPr>
        <a:xfrm>
          <a:off x="0" y="0"/>
          <a:ext cx="0" cy="0"/>
          <a:chOff x="0" y="0"/>
          <a:chExt cx="0" cy="0"/>
        </a:xfrm>
      </p:grpSpPr>
      <p:sp>
        <p:nvSpPr>
          <p:cNvPr id="19" name="Shape 19"/>
          <p:cNvSpPr/>
          <p:nvPr>
            <p:ph idx="2" type="pic"/>
          </p:nvPr>
        </p:nvSpPr>
        <p:spPr>
          <a:xfrm>
            <a:off x="0" y="-1"/>
            <a:ext cx="9144000" cy="5143499"/>
          </a:xfrm>
          <a:prstGeom prst="rect">
            <a:avLst/>
          </a:prstGeom>
          <a:solidFill>
            <a:srgbClr val="F2F2F2"/>
          </a:solidFill>
          <a:ln>
            <a:noFill/>
          </a:ln>
        </p:spPr>
        <p:txBody>
          <a:bodyPr anchorCtr="0" anchor="ctr" bIns="91425" lIns="91425" spcFirstLastPara="1" rIns="91425" wrap="square" tIns="91425"/>
          <a:lstStyle>
            <a:lvl1pPr indent="0" lvl="0" marL="0" marR="0" rtl="0" algn="ctr">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20" name="Shape 20"/>
          <p:cNvSpPr txBox="1"/>
          <p:nvPr/>
        </p:nvSpPr>
        <p:spPr>
          <a:xfrm>
            <a:off x="3995936" y="3291830"/>
            <a:ext cx="5148064" cy="57606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Font typeface="Arial"/>
              <a:buNone/>
            </a:pPr>
            <a:r>
              <a:rPr b="0" lang="en" sz="3200">
                <a:solidFill>
                  <a:schemeClr val="dk1"/>
                </a:solidFill>
                <a:latin typeface="Arial"/>
                <a:ea typeface="Arial"/>
                <a:cs typeface="Arial"/>
                <a:sym typeface="Arial"/>
              </a:rPr>
              <a:t>SECTION BREAK</a:t>
            </a:r>
            <a:endParaRPr/>
          </a:p>
        </p:txBody>
      </p:sp>
      <p:sp>
        <p:nvSpPr>
          <p:cNvPr id="21" name="Shape 21"/>
          <p:cNvSpPr txBox="1"/>
          <p:nvPr/>
        </p:nvSpPr>
        <p:spPr>
          <a:xfrm>
            <a:off x="3995936" y="3867894"/>
            <a:ext cx="5148064" cy="28803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Font typeface="Arial"/>
              <a:buNone/>
            </a:pPr>
            <a:r>
              <a:rPr b="0" lang="en" sz="1400">
                <a:solidFill>
                  <a:schemeClr val="dk1"/>
                </a:solidFill>
                <a:latin typeface="Arial"/>
                <a:ea typeface="Arial"/>
                <a:cs typeface="Arial"/>
                <a:sym typeface="Arial"/>
              </a:rPr>
              <a:t>Insert the title of your subtitle Here</a:t>
            </a:r>
            <a:endParaRPr b="0" sz="1400">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Custom Layout">
  <p:cSld name="3_Custom Layout">
    <p:spTree>
      <p:nvGrpSpPr>
        <p:cNvPr id="22" name="Shape 22"/>
        <p:cNvGrpSpPr/>
        <p:nvPr/>
      </p:nvGrpSpPr>
      <p:grpSpPr>
        <a:xfrm>
          <a:off x="0" y="0"/>
          <a:ext cx="0" cy="0"/>
          <a:chOff x="0" y="0"/>
          <a:chExt cx="0" cy="0"/>
        </a:xfrm>
      </p:grpSpPr>
      <p:sp>
        <p:nvSpPr>
          <p:cNvPr id="23" name="Shape 23"/>
          <p:cNvSpPr/>
          <p:nvPr>
            <p:ph idx="2" type="pic"/>
          </p:nvPr>
        </p:nvSpPr>
        <p:spPr>
          <a:xfrm>
            <a:off x="0" y="-1"/>
            <a:ext cx="9144000" cy="5143499"/>
          </a:xfrm>
          <a:prstGeom prst="rect">
            <a:avLst/>
          </a:prstGeom>
          <a:solidFill>
            <a:srgbClr val="D8D8D8"/>
          </a:solidFill>
          <a:ln>
            <a:noFill/>
          </a:ln>
        </p:spPr>
        <p:txBody>
          <a:bodyPr anchorCtr="0" anchor="ctr" bIns="91425" lIns="91425" spcFirstLastPara="1" rIns="91425" wrap="square" tIns="91425"/>
          <a:lstStyle>
            <a:lvl1pPr indent="0" lvl="0" marL="0" marR="0" rtl="0" algn="ctr">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Title Slide">
  <p:cSld name="9_Title Slide">
    <p:bg>
      <p:bgPr>
        <a:blipFill rotWithShape="1">
          <a:blip r:embed="rId2">
            <a:alphaModFix/>
          </a:blip>
          <a:stretch>
            <a:fillRect b="0" l="0" r="0" t="0"/>
          </a:stretch>
        </a:blipFill>
      </p:bgPr>
    </p:bg>
    <p:spTree>
      <p:nvGrpSpPr>
        <p:cNvPr id="24" name="Shape 24"/>
        <p:cNvGrpSpPr/>
        <p:nvPr/>
      </p:nvGrpSpPr>
      <p:grpSpPr>
        <a:xfrm>
          <a:off x="0" y="0"/>
          <a:ext cx="0" cy="0"/>
          <a:chOff x="0" y="0"/>
          <a:chExt cx="0" cy="0"/>
        </a:xfrm>
      </p:grpSpPr>
      <p:sp>
        <p:nvSpPr>
          <p:cNvPr id="25" name="Shape 25"/>
          <p:cNvSpPr/>
          <p:nvPr/>
        </p:nvSpPr>
        <p:spPr>
          <a:xfrm>
            <a:off x="0" y="4603500"/>
            <a:ext cx="9144000" cy="540000"/>
          </a:xfrm>
          <a:prstGeom prst="rect">
            <a:avLst/>
          </a:prstGeom>
          <a:solidFill>
            <a:srgbClr val="E546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 name="Shape 26"/>
          <p:cNvSpPr txBox="1"/>
          <p:nvPr>
            <p:ph type="title"/>
          </p:nvPr>
        </p:nvSpPr>
        <p:spPr>
          <a:xfrm>
            <a:off x="0" y="119010"/>
            <a:ext cx="9144000" cy="884466"/>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grpSp>
        <p:nvGrpSpPr>
          <p:cNvPr id="27" name="Shape 27"/>
          <p:cNvGrpSpPr/>
          <p:nvPr/>
        </p:nvGrpSpPr>
        <p:grpSpPr>
          <a:xfrm>
            <a:off x="0" y="0"/>
            <a:ext cx="9144000" cy="248304"/>
            <a:chOff x="0" y="0"/>
            <a:chExt cx="9144000" cy="248304"/>
          </a:xfrm>
        </p:grpSpPr>
        <p:sp>
          <p:nvSpPr>
            <p:cNvPr id="28" name="Shape 28"/>
            <p:cNvSpPr/>
            <p:nvPr/>
          </p:nvSpPr>
          <p:spPr>
            <a:xfrm>
              <a:off x="0" y="0"/>
              <a:ext cx="9144000" cy="108000"/>
            </a:xfrm>
            <a:prstGeom prst="rect">
              <a:avLst/>
            </a:prstGeom>
            <a:solidFill>
              <a:srgbClr val="E546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 name="Shape 29"/>
            <p:cNvSpPr/>
            <p:nvPr/>
          </p:nvSpPr>
          <p:spPr>
            <a:xfrm rot="10800000">
              <a:off x="4427984" y="1"/>
              <a:ext cx="288032" cy="248303"/>
            </a:xfrm>
            <a:prstGeom prst="triangle">
              <a:avLst>
                <a:gd fmla="val 50000" name="adj"/>
              </a:avLst>
            </a:prstGeom>
            <a:solidFill>
              <a:srgbClr val="E546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0" name="Shape 30"/>
          <p:cNvSpPr/>
          <p:nvPr/>
        </p:nvSpPr>
        <p:spPr>
          <a:xfrm>
            <a:off x="527931" y="1248643"/>
            <a:ext cx="1008000" cy="1008000"/>
          </a:xfrm>
          <a:prstGeom prst="rect">
            <a:avLst/>
          </a:prstGeom>
          <a:solidFill>
            <a:srgbClr val="E546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 name="Shape 31"/>
          <p:cNvSpPr/>
          <p:nvPr>
            <p:ph idx="2" type="pic"/>
          </p:nvPr>
        </p:nvSpPr>
        <p:spPr>
          <a:xfrm>
            <a:off x="1535931" y="1248643"/>
            <a:ext cx="2880000" cy="1008000"/>
          </a:xfrm>
          <a:prstGeom prst="rect">
            <a:avLst/>
          </a:prstGeom>
          <a:solidFill>
            <a:srgbClr val="D8D8D8"/>
          </a:solidFill>
          <a:ln>
            <a:noFill/>
          </a:ln>
        </p:spPr>
        <p:txBody>
          <a:bodyPr anchorCtr="0" anchor="ctr" bIns="91425" lIns="91425" spcFirstLastPara="1" rIns="91425" wrap="square" tIns="91425"/>
          <a:lstStyle>
            <a:lvl1pPr indent="0" lvl="0" marL="0" marR="0" rtl="0" algn="ctr">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2" name="Shape 32"/>
          <p:cNvSpPr/>
          <p:nvPr/>
        </p:nvSpPr>
        <p:spPr>
          <a:xfrm>
            <a:off x="540032" y="2725713"/>
            <a:ext cx="1008000" cy="100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 name="Shape 33"/>
          <p:cNvSpPr/>
          <p:nvPr>
            <p:ph idx="3" type="pic"/>
          </p:nvPr>
        </p:nvSpPr>
        <p:spPr>
          <a:xfrm>
            <a:off x="1548032" y="2725713"/>
            <a:ext cx="2880000" cy="1008000"/>
          </a:xfrm>
          <a:prstGeom prst="rect">
            <a:avLst/>
          </a:prstGeom>
          <a:solidFill>
            <a:srgbClr val="D8D8D8"/>
          </a:solidFill>
          <a:ln>
            <a:noFill/>
          </a:ln>
        </p:spPr>
        <p:txBody>
          <a:bodyPr anchorCtr="0" anchor="ctr" bIns="91425" lIns="91425" spcFirstLastPara="1" rIns="91425" wrap="square" tIns="91425"/>
          <a:lstStyle>
            <a:lvl1pPr indent="0" lvl="0" marL="0" marR="0" rtl="0" algn="ctr">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4" name="Shape 34"/>
          <p:cNvSpPr/>
          <p:nvPr/>
        </p:nvSpPr>
        <p:spPr>
          <a:xfrm>
            <a:off x="4703947" y="1248643"/>
            <a:ext cx="1008000" cy="100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 name="Shape 35"/>
          <p:cNvSpPr/>
          <p:nvPr>
            <p:ph idx="4" type="pic"/>
          </p:nvPr>
        </p:nvSpPr>
        <p:spPr>
          <a:xfrm>
            <a:off x="5711947" y="1248643"/>
            <a:ext cx="2880000" cy="1008000"/>
          </a:xfrm>
          <a:prstGeom prst="rect">
            <a:avLst/>
          </a:prstGeom>
          <a:solidFill>
            <a:srgbClr val="D8D8D8"/>
          </a:solidFill>
          <a:ln>
            <a:noFill/>
          </a:ln>
        </p:spPr>
        <p:txBody>
          <a:bodyPr anchorCtr="0" anchor="ctr" bIns="91425" lIns="91425" spcFirstLastPara="1" rIns="91425" wrap="square" tIns="91425"/>
          <a:lstStyle>
            <a:lvl1pPr indent="0" lvl="0" marL="0" marR="0" rtl="0" algn="ctr">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36" name="Shape 36"/>
          <p:cNvSpPr/>
          <p:nvPr/>
        </p:nvSpPr>
        <p:spPr>
          <a:xfrm>
            <a:off x="4718450" y="2725713"/>
            <a:ext cx="1008000" cy="1008000"/>
          </a:xfrm>
          <a:prstGeom prst="rect">
            <a:avLst/>
          </a:prstGeom>
          <a:solidFill>
            <a:srgbClr val="E546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 name="Shape 37"/>
          <p:cNvSpPr/>
          <p:nvPr>
            <p:ph idx="5" type="pic"/>
          </p:nvPr>
        </p:nvSpPr>
        <p:spPr>
          <a:xfrm>
            <a:off x="5726450" y="2725713"/>
            <a:ext cx="2880000" cy="1008000"/>
          </a:xfrm>
          <a:prstGeom prst="rect">
            <a:avLst/>
          </a:prstGeom>
          <a:solidFill>
            <a:srgbClr val="D8D8D8"/>
          </a:solidFill>
          <a:ln>
            <a:noFill/>
          </a:ln>
        </p:spPr>
        <p:txBody>
          <a:bodyPr anchorCtr="0" anchor="ctr" bIns="91425" lIns="91425" spcFirstLastPara="1" rIns="91425" wrap="square" tIns="91425"/>
          <a:lstStyle>
            <a:lvl1pPr indent="0" lvl="0" marL="0" marR="0" rtl="0" algn="ctr">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Title Slide">
  <p:cSld name="7_Title Slide">
    <p:bg>
      <p:bgPr>
        <a:blipFill rotWithShape="1">
          <a:blip r:embed="rId2">
            <a:alphaModFix/>
          </a:blip>
          <a:stretch>
            <a:fillRect b="0" l="0" r="0" t="0"/>
          </a:stretch>
        </a:blipFill>
      </p:bgPr>
    </p:bg>
    <p:spTree>
      <p:nvGrpSpPr>
        <p:cNvPr id="38" name="Shape 38"/>
        <p:cNvGrpSpPr/>
        <p:nvPr/>
      </p:nvGrpSpPr>
      <p:grpSpPr>
        <a:xfrm>
          <a:off x="0" y="0"/>
          <a:ext cx="0" cy="0"/>
          <a:chOff x="0" y="0"/>
          <a:chExt cx="0" cy="0"/>
        </a:xfrm>
      </p:grpSpPr>
      <p:sp>
        <p:nvSpPr>
          <p:cNvPr id="39" name="Shape 39"/>
          <p:cNvSpPr/>
          <p:nvPr/>
        </p:nvSpPr>
        <p:spPr>
          <a:xfrm>
            <a:off x="552185" y="1280248"/>
            <a:ext cx="1944000" cy="2196000"/>
          </a:xfrm>
          <a:prstGeom prst="rect">
            <a:avLst/>
          </a:prstGeom>
          <a:solidFill>
            <a:srgbClr val="E546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 name="Shape 40"/>
          <p:cNvSpPr/>
          <p:nvPr/>
        </p:nvSpPr>
        <p:spPr>
          <a:xfrm>
            <a:off x="0" y="4603500"/>
            <a:ext cx="9144000" cy="540000"/>
          </a:xfrm>
          <a:prstGeom prst="rect">
            <a:avLst/>
          </a:prstGeom>
          <a:solidFill>
            <a:srgbClr val="E546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 name="Shape 41"/>
          <p:cNvSpPr txBox="1"/>
          <p:nvPr>
            <p:ph type="title"/>
          </p:nvPr>
        </p:nvSpPr>
        <p:spPr>
          <a:xfrm>
            <a:off x="0" y="119010"/>
            <a:ext cx="9144000" cy="884466"/>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grpSp>
        <p:nvGrpSpPr>
          <p:cNvPr id="42" name="Shape 42"/>
          <p:cNvGrpSpPr/>
          <p:nvPr/>
        </p:nvGrpSpPr>
        <p:grpSpPr>
          <a:xfrm>
            <a:off x="0" y="0"/>
            <a:ext cx="9144000" cy="248304"/>
            <a:chOff x="0" y="0"/>
            <a:chExt cx="9144000" cy="248304"/>
          </a:xfrm>
        </p:grpSpPr>
        <p:sp>
          <p:nvSpPr>
            <p:cNvPr id="43" name="Shape 43"/>
            <p:cNvSpPr/>
            <p:nvPr/>
          </p:nvSpPr>
          <p:spPr>
            <a:xfrm>
              <a:off x="0" y="0"/>
              <a:ext cx="9144000" cy="108000"/>
            </a:xfrm>
            <a:prstGeom prst="rect">
              <a:avLst/>
            </a:prstGeom>
            <a:solidFill>
              <a:srgbClr val="E546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 name="Shape 44"/>
            <p:cNvSpPr/>
            <p:nvPr/>
          </p:nvSpPr>
          <p:spPr>
            <a:xfrm rot="10800000">
              <a:off x="4427984" y="1"/>
              <a:ext cx="288032" cy="248303"/>
            </a:xfrm>
            <a:prstGeom prst="triangle">
              <a:avLst>
                <a:gd fmla="val 50000" name="adj"/>
              </a:avLst>
            </a:prstGeom>
            <a:solidFill>
              <a:srgbClr val="E546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45" name="Shape 45"/>
          <p:cNvSpPr/>
          <p:nvPr>
            <p:ph idx="2" type="pic"/>
          </p:nvPr>
        </p:nvSpPr>
        <p:spPr>
          <a:xfrm>
            <a:off x="657514" y="1422652"/>
            <a:ext cx="1730767" cy="1909596"/>
          </a:xfrm>
          <a:prstGeom prst="rect">
            <a:avLst/>
          </a:prstGeom>
          <a:solidFill>
            <a:srgbClr val="D8D8D8"/>
          </a:solidFill>
          <a:ln>
            <a:noFill/>
          </a:ln>
        </p:spPr>
        <p:txBody>
          <a:bodyPr anchorCtr="0" anchor="ctr" bIns="91425" lIns="91425" spcFirstLastPara="1" rIns="91425" wrap="square" tIns="91425"/>
          <a:lstStyle>
            <a:lvl1pPr indent="0" lvl="0" marL="0" marR="0" rtl="0" algn="ctr">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46" name="Shape 46"/>
          <p:cNvSpPr/>
          <p:nvPr/>
        </p:nvSpPr>
        <p:spPr>
          <a:xfrm>
            <a:off x="2582135" y="1280248"/>
            <a:ext cx="1944000" cy="2196000"/>
          </a:xfrm>
          <a:prstGeom prst="rect">
            <a:avLst/>
          </a:prstGeom>
          <a:solidFill>
            <a:srgbClr val="E546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7" name="Shape 47"/>
          <p:cNvSpPr/>
          <p:nvPr>
            <p:ph idx="3" type="pic"/>
          </p:nvPr>
        </p:nvSpPr>
        <p:spPr>
          <a:xfrm>
            <a:off x="2687893" y="1422652"/>
            <a:ext cx="1730767" cy="1909596"/>
          </a:xfrm>
          <a:prstGeom prst="rect">
            <a:avLst/>
          </a:prstGeom>
          <a:solidFill>
            <a:srgbClr val="D8D8D8"/>
          </a:solidFill>
          <a:ln>
            <a:noFill/>
          </a:ln>
        </p:spPr>
        <p:txBody>
          <a:bodyPr anchorCtr="0" anchor="ctr" bIns="91425" lIns="91425" spcFirstLastPara="1" rIns="91425" wrap="square" tIns="91425"/>
          <a:lstStyle>
            <a:lvl1pPr indent="0" lvl="0" marL="0" marR="0" rtl="0" algn="ctr">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48" name="Shape 48"/>
          <p:cNvSpPr/>
          <p:nvPr/>
        </p:nvSpPr>
        <p:spPr>
          <a:xfrm>
            <a:off x="4612085" y="1280248"/>
            <a:ext cx="1944000" cy="2196000"/>
          </a:xfrm>
          <a:prstGeom prst="rect">
            <a:avLst/>
          </a:prstGeom>
          <a:solidFill>
            <a:srgbClr val="E546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 name="Shape 49"/>
          <p:cNvSpPr/>
          <p:nvPr>
            <p:ph idx="4" type="pic"/>
          </p:nvPr>
        </p:nvSpPr>
        <p:spPr>
          <a:xfrm>
            <a:off x="4718272" y="1422652"/>
            <a:ext cx="1730767" cy="1909596"/>
          </a:xfrm>
          <a:prstGeom prst="rect">
            <a:avLst/>
          </a:prstGeom>
          <a:solidFill>
            <a:srgbClr val="D8D8D8"/>
          </a:solidFill>
          <a:ln>
            <a:noFill/>
          </a:ln>
        </p:spPr>
        <p:txBody>
          <a:bodyPr anchorCtr="0" anchor="ctr" bIns="91425" lIns="91425" spcFirstLastPara="1" rIns="91425" wrap="square" tIns="91425"/>
          <a:lstStyle>
            <a:lvl1pPr indent="0" lvl="0" marL="0" marR="0" rtl="0" algn="ctr">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50" name="Shape 50"/>
          <p:cNvSpPr/>
          <p:nvPr/>
        </p:nvSpPr>
        <p:spPr>
          <a:xfrm>
            <a:off x="6642034" y="1280248"/>
            <a:ext cx="1944000" cy="2196000"/>
          </a:xfrm>
          <a:prstGeom prst="rect">
            <a:avLst/>
          </a:prstGeom>
          <a:solidFill>
            <a:srgbClr val="E546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 name="Shape 51"/>
          <p:cNvSpPr/>
          <p:nvPr>
            <p:ph idx="5" type="pic"/>
          </p:nvPr>
        </p:nvSpPr>
        <p:spPr>
          <a:xfrm>
            <a:off x="6748651" y="1422652"/>
            <a:ext cx="1730767" cy="1909596"/>
          </a:xfrm>
          <a:prstGeom prst="rect">
            <a:avLst/>
          </a:prstGeom>
          <a:solidFill>
            <a:srgbClr val="D8D8D8"/>
          </a:solidFill>
          <a:ln>
            <a:noFill/>
          </a:ln>
        </p:spPr>
        <p:txBody>
          <a:bodyPr anchorCtr="0" anchor="ctr" bIns="91425" lIns="91425" spcFirstLastPara="1" rIns="91425" wrap="square" tIns="91425"/>
          <a:lstStyle>
            <a:lvl1pPr indent="0" lvl="0" marL="0" marR="0" rtl="0" algn="ctr">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Picture with Caption">
  <p:cSld name="10_Picture with Caption">
    <p:spTree>
      <p:nvGrpSpPr>
        <p:cNvPr id="52" name="Shape 52"/>
        <p:cNvGrpSpPr/>
        <p:nvPr/>
      </p:nvGrpSpPr>
      <p:grpSpPr>
        <a:xfrm>
          <a:off x="0" y="0"/>
          <a:ext cx="0" cy="0"/>
          <a:chOff x="0" y="0"/>
          <a:chExt cx="0" cy="0"/>
        </a:xfrm>
      </p:grpSpPr>
      <p:sp>
        <p:nvSpPr>
          <p:cNvPr id="53" name="Shape 53"/>
          <p:cNvSpPr txBox="1"/>
          <p:nvPr>
            <p:ph type="title"/>
          </p:nvPr>
        </p:nvSpPr>
        <p:spPr>
          <a:xfrm>
            <a:off x="0" y="0"/>
            <a:ext cx="9144000" cy="884466"/>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4" name="Shape 54"/>
          <p:cNvSpPr/>
          <p:nvPr>
            <p:ph idx="2" type="pic"/>
          </p:nvPr>
        </p:nvSpPr>
        <p:spPr>
          <a:xfrm>
            <a:off x="533116" y="843558"/>
            <a:ext cx="8077768" cy="2160240"/>
          </a:xfrm>
          <a:prstGeom prst="rect">
            <a:avLst/>
          </a:prstGeom>
          <a:solidFill>
            <a:srgbClr val="D8D8D8"/>
          </a:solidFill>
          <a:ln>
            <a:noFill/>
          </a:ln>
        </p:spPr>
        <p:txBody>
          <a:bodyPr anchorCtr="0" anchor="ctr" bIns="91425" lIns="91425" spcFirstLastPara="1" rIns="91425" wrap="square" tIns="91425"/>
          <a:lstStyle>
            <a:lvl1pPr indent="0" lvl="0" marL="0" marR="0" rtl="0" algn="ctr">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Picture with Caption">
  <p:cSld name="8_Picture with Caption">
    <p:spTree>
      <p:nvGrpSpPr>
        <p:cNvPr id="55" name="Shape 55"/>
        <p:cNvGrpSpPr/>
        <p:nvPr/>
      </p:nvGrpSpPr>
      <p:grpSpPr>
        <a:xfrm>
          <a:off x="0" y="0"/>
          <a:ext cx="0" cy="0"/>
          <a:chOff x="0" y="0"/>
          <a:chExt cx="0" cy="0"/>
        </a:xfrm>
      </p:grpSpPr>
      <p:sp>
        <p:nvSpPr>
          <p:cNvPr id="56" name="Shape 56"/>
          <p:cNvSpPr txBox="1"/>
          <p:nvPr>
            <p:ph type="title"/>
          </p:nvPr>
        </p:nvSpPr>
        <p:spPr>
          <a:xfrm>
            <a:off x="0" y="0"/>
            <a:ext cx="9144000" cy="884466"/>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Clr>
                <a:schemeClr val="dk1"/>
              </a:buClr>
              <a:buSzPts val="1400"/>
              <a:buFont typeface="Arial"/>
              <a:buNone/>
              <a:defRPr b="1" i="0" sz="3600" u="none" cap="none" strike="noStrike">
                <a:solidFill>
                  <a:schemeClr val="dk1"/>
                </a:solidFill>
                <a:latin typeface="Arial"/>
                <a:ea typeface="Arial"/>
                <a:cs typeface="Arial"/>
                <a:sym typeface="Arial"/>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57" name="Shape 57"/>
          <p:cNvSpPr/>
          <p:nvPr/>
        </p:nvSpPr>
        <p:spPr>
          <a:xfrm>
            <a:off x="540000" y="2570956"/>
            <a:ext cx="8064000" cy="720874"/>
          </a:xfrm>
          <a:prstGeom prst="rect">
            <a:avLst/>
          </a:prstGeom>
          <a:solidFill>
            <a:srgbClr val="E546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 name="Shape 58"/>
          <p:cNvSpPr/>
          <p:nvPr>
            <p:ph idx="2" type="pic"/>
          </p:nvPr>
        </p:nvSpPr>
        <p:spPr>
          <a:xfrm>
            <a:off x="540000" y="1167542"/>
            <a:ext cx="4032000" cy="1404208"/>
          </a:xfrm>
          <a:prstGeom prst="rect">
            <a:avLst/>
          </a:prstGeom>
          <a:solidFill>
            <a:srgbClr val="D8D8D8"/>
          </a:solidFill>
          <a:ln>
            <a:noFill/>
          </a:ln>
        </p:spPr>
        <p:txBody>
          <a:bodyPr anchorCtr="0" anchor="ctr" bIns="91425" lIns="91425" spcFirstLastPara="1" rIns="91425" wrap="square" tIns="91425"/>
          <a:lstStyle>
            <a:lvl1pPr indent="0" lvl="0" marL="0" marR="0" rtl="0" algn="ctr">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
        <p:nvSpPr>
          <p:cNvPr id="59" name="Shape 59"/>
          <p:cNvSpPr/>
          <p:nvPr>
            <p:ph idx="3" type="pic"/>
          </p:nvPr>
        </p:nvSpPr>
        <p:spPr>
          <a:xfrm>
            <a:off x="4572000" y="3291830"/>
            <a:ext cx="4032000" cy="1404208"/>
          </a:xfrm>
          <a:prstGeom prst="rect">
            <a:avLst/>
          </a:prstGeom>
          <a:solidFill>
            <a:srgbClr val="D8D8D8"/>
          </a:solidFill>
          <a:ln>
            <a:noFill/>
          </a:ln>
        </p:spPr>
        <p:txBody>
          <a:bodyPr anchorCtr="0" anchor="ctr" bIns="91425" lIns="91425" spcFirstLastPara="1" rIns="91425" wrap="square" tIns="91425"/>
          <a:lstStyle>
            <a:lvl1pPr indent="0" lvl="0" marL="0" marR="0" rtl="0" algn="ctr">
              <a:spcBef>
                <a:spcPts val="28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457200" marR="0" rtl="0" algn="l">
              <a:spcBef>
                <a:spcPts val="56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48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400"/>
              </a:spcBef>
              <a:spcAft>
                <a:spcPts val="0"/>
              </a:spcAft>
              <a:buClr>
                <a:schemeClr val="dk1"/>
              </a:buClr>
              <a:buSzPts val="14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467551" y="2715325"/>
            <a:ext cx="4563000" cy="1008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Font typeface="Arial"/>
              <a:buNone/>
            </a:pPr>
            <a:r>
              <a:t/>
            </a:r>
            <a:endParaRPr>
              <a:latin typeface="Raleway"/>
              <a:ea typeface="Raleway"/>
              <a:cs typeface="Raleway"/>
              <a:sym typeface="Raleway"/>
            </a:endParaRPr>
          </a:p>
          <a:p>
            <a:pPr indent="0" lvl="0" marL="0" marR="0" rtl="0" algn="l">
              <a:spcBef>
                <a:spcPts val="0"/>
              </a:spcBef>
              <a:spcAft>
                <a:spcPts val="0"/>
              </a:spcAft>
              <a:buClr>
                <a:schemeClr val="lt1"/>
              </a:buClr>
              <a:buFont typeface="Arial"/>
              <a:buNone/>
            </a:pPr>
            <a:r>
              <a:t/>
            </a:r>
            <a:endParaRPr sz="3000">
              <a:latin typeface="Raleway"/>
              <a:ea typeface="Raleway"/>
              <a:cs typeface="Raleway"/>
              <a:sym typeface="Raleway"/>
            </a:endParaRPr>
          </a:p>
          <a:p>
            <a:pPr indent="0" lvl="0" marL="0" marR="0" rtl="0" algn="l">
              <a:spcBef>
                <a:spcPts val="0"/>
              </a:spcBef>
              <a:spcAft>
                <a:spcPts val="0"/>
              </a:spcAft>
              <a:buClr>
                <a:schemeClr val="lt1"/>
              </a:buClr>
              <a:buFont typeface="Arial"/>
              <a:buNone/>
            </a:pPr>
            <a:r>
              <a:rPr lang="en" sz="3000" u="sng">
                <a:latin typeface="Raleway"/>
                <a:ea typeface="Raleway"/>
                <a:cs typeface="Raleway"/>
                <a:sym typeface="Raleway"/>
              </a:rPr>
              <a:t>Group 4</a:t>
            </a:r>
            <a:endParaRPr sz="3000" u="sng">
              <a:latin typeface="Raleway"/>
              <a:ea typeface="Raleway"/>
              <a:cs typeface="Raleway"/>
              <a:sym typeface="Raleway"/>
            </a:endParaRPr>
          </a:p>
          <a:p>
            <a:pPr indent="0" lvl="0" marL="0" marR="0" rtl="0" algn="l">
              <a:spcBef>
                <a:spcPts val="0"/>
              </a:spcBef>
              <a:spcAft>
                <a:spcPts val="0"/>
              </a:spcAft>
              <a:buClr>
                <a:schemeClr val="lt1"/>
              </a:buClr>
              <a:buFont typeface="Arial"/>
              <a:buNone/>
            </a:pPr>
            <a:r>
              <a:rPr lang="en" sz="1400">
                <a:latin typeface="Raleway"/>
                <a:ea typeface="Raleway"/>
                <a:cs typeface="Raleway"/>
                <a:sym typeface="Raleway"/>
              </a:rPr>
              <a:t>Akshita Chawdhary</a:t>
            </a:r>
            <a:endParaRPr sz="1400">
              <a:latin typeface="Raleway"/>
              <a:ea typeface="Raleway"/>
              <a:cs typeface="Raleway"/>
              <a:sym typeface="Raleway"/>
            </a:endParaRPr>
          </a:p>
          <a:p>
            <a:pPr indent="0" lvl="0" marL="0" marR="0" rtl="0" algn="l">
              <a:spcBef>
                <a:spcPts val="0"/>
              </a:spcBef>
              <a:spcAft>
                <a:spcPts val="0"/>
              </a:spcAft>
              <a:buClr>
                <a:schemeClr val="lt1"/>
              </a:buClr>
              <a:buFont typeface="Arial"/>
              <a:buNone/>
            </a:pPr>
            <a:r>
              <a:rPr lang="en" sz="1400">
                <a:latin typeface="Raleway"/>
                <a:ea typeface="Raleway"/>
                <a:cs typeface="Raleway"/>
                <a:sym typeface="Raleway"/>
              </a:rPr>
              <a:t>Bhumika Khandelwal</a:t>
            </a:r>
            <a:endParaRPr sz="1400">
              <a:latin typeface="Raleway"/>
              <a:ea typeface="Raleway"/>
              <a:cs typeface="Raleway"/>
              <a:sym typeface="Raleway"/>
            </a:endParaRPr>
          </a:p>
          <a:p>
            <a:pPr indent="0" lvl="0" marL="0" marR="0" rtl="0" algn="l">
              <a:spcBef>
                <a:spcPts val="0"/>
              </a:spcBef>
              <a:spcAft>
                <a:spcPts val="0"/>
              </a:spcAft>
              <a:buClr>
                <a:schemeClr val="lt1"/>
              </a:buClr>
              <a:buFont typeface="Arial"/>
              <a:buNone/>
            </a:pPr>
            <a:r>
              <a:rPr lang="en" sz="1400">
                <a:latin typeface="Raleway"/>
                <a:ea typeface="Raleway"/>
                <a:cs typeface="Raleway"/>
                <a:sym typeface="Raleway"/>
              </a:rPr>
              <a:t>Manika Nangia</a:t>
            </a:r>
            <a:endParaRPr sz="1400">
              <a:latin typeface="Raleway"/>
              <a:ea typeface="Raleway"/>
              <a:cs typeface="Raleway"/>
              <a:sym typeface="Raleway"/>
            </a:endParaRPr>
          </a:p>
          <a:p>
            <a:pPr indent="0" lvl="0" marL="0" marR="0" rtl="0" algn="l">
              <a:spcBef>
                <a:spcPts val="0"/>
              </a:spcBef>
              <a:spcAft>
                <a:spcPts val="0"/>
              </a:spcAft>
              <a:buClr>
                <a:schemeClr val="lt1"/>
              </a:buClr>
              <a:buFont typeface="Arial"/>
              <a:buNone/>
            </a:pPr>
            <a:r>
              <a:rPr lang="en" sz="1400">
                <a:latin typeface="Raleway"/>
                <a:ea typeface="Raleway"/>
                <a:cs typeface="Raleway"/>
                <a:sym typeface="Raleway"/>
              </a:rPr>
              <a:t>Neha Palsokar</a:t>
            </a:r>
            <a:endParaRPr sz="1400">
              <a:latin typeface="Raleway"/>
              <a:ea typeface="Raleway"/>
              <a:cs typeface="Raleway"/>
              <a:sym typeface="Raleway"/>
            </a:endParaRPr>
          </a:p>
          <a:p>
            <a:pPr indent="0" lvl="0" marL="0" marR="0" rtl="0" algn="l">
              <a:spcBef>
                <a:spcPts val="0"/>
              </a:spcBef>
              <a:spcAft>
                <a:spcPts val="0"/>
              </a:spcAft>
              <a:buClr>
                <a:schemeClr val="lt1"/>
              </a:buClr>
              <a:buFont typeface="Arial"/>
              <a:buNone/>
            </a:pPr>
            <a:r>
              <a:rPr lang="en" sz="1400">
                <a:latin typeface="Raleway"/>
                <a:ea typeface="Raleway"/>
                <a:cs typeface="Raleway"/>
                <a:sym typeface="Raleway"/>
              </a:rPr>
              <a:t>Prateek Tripathi</a:t>
            </a:r>
            <a:endParaRPr sz="1400">
              <a:latin typeface="Raleway"/>
              <a:ea typeface="Raleway"/>
              <a:cs typeface="Raleway"/>
              <a:sym typeface="Raleway"/>
            </a:endParaRPr>
          </a:p>
          <a:p>
            <a:pPr indent="0" lvl="0" marL="0" marR="0" rtl="0" algn="l">
              <a:spcBef>
                <a:spcPts val="0"/>
              </a:spcBef>
              <a:spcAft>
                <a:spcPts val="0"/>
              </a:spcAft>
              <a:buClr>
                <a:schemeClr val="lt1"/>
              </a:buClr>
              <a:buFont typeface="Arial"/>
              <a:buNone/>
            </a:pPr>
            <a:r>
              <a:t/>
            </a:r>
            <a:endParaRPr>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nvSpPr>
        <p:spPr>
          <a:xfrm>
            <a:off x="151250" y="243675"/>
            <a:ext cx="8915100" cy="572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1 C: Recommend a marketing strategy for the individual Resellers, which products/product type/ product category should be featured? What should be done in the next year to maximize reseller profits?</a:t>
            </a:r>
            <a:endParaRPr sz="1200">
              <a:solidFill>
                <a:schemeClr val="dk1"/>
              </a:solidFill>
              <a:latin typeface="Raleway"/>
              <a:ea typeface="Raleway"/>
              <a:cs typeface="Raleway"/>
              <a:sym typeface="Raleway"/>
            </a:endParaRPr>
          </a:p>
          <a:p>
            <a:pPr indent="0" lvl="0" marL="0" rtl="0">
              <a:spcBef>
                <a:spcPts val="0"/>
              </a:spcBef>
              <a:spcAft>
                <a:spcPts val="0"/>
              </a:spcAft>
              <a:buNone/>
            </a:pPr>
            <a:r>
              <a:t/>
            </a:r>
            <a:endParaRPr/>
          </a:p>
        </p:txBody>
      </p:sp>
      <p:pic>
        <p:nvPicPr>
          <p:cNvPr id="212" name="Shape 212"/>
          <p:cNvPicPr preferRelativeResize="0"/>
          <p:nvPr/>
        </p:nvPicPr>
        <p:blipFill>
          <a:blip r:embed="rId3">
            <a:alphaModFix/>
          </a:blip>
          <a:stretch>
            <a:fillRect/>
          </a:stretch>
        </p:blipFill>
        <p:spPr>
          <a:xfrm>
            <a:off x="1306049" y="819713"/>
            <a:ext cx="6531898" cy="3504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nvSpPr>
        <p:spPr>
          <a:xfrm>
            <a:off x="151250" y="243675"/>
            <a:ext cx="8915100" cy="572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1 C: Recommend a marketing strategy for the individual Resellers, which products/product type/ product category should be featured? What should be done in the next year to maximize reseller profits?</a:t>
            </a:r>
            <a:endParaRPr sz="1200">
              <a:solidFill>
                <a:schemeClr val="dk1"/>
              </a:solidFill>
              <a:latin typeface="Raleway"/>
              <a:ea typeface="Raleway"/>
              <a:cs typeface="Raleway"/>
              <a:sym typeface="Raleway"/>
            </a:endParaRPr>
          </a:p>
          <a:p>
            <a:pPr indent="0" lvl="0" marL="0" rtl="0">
              <a:spcBef>
                <a:spcPts val="0"/>
              </a:spcBef>
              <a:spcAft>
                <a:spcPts val="0"/>
              </a:spcAft>
              <a:buNone/>
            </a:pPr>
            <a:r>
              <a:t/>
            </a:r>
            <a:endParaRPr/>
          </a:p>
        </p:txBody>
      </p:sp>
      <p:pic>
        <p:nvPicPr>
          <p:cNvPr id="218" name="Shape 218"/>
          <p:cNvPicPr preferRelativeResize="0"/>
          <p:nvPr/>
        </p:nvPicPr>
        <p:blipFill>
          <a:blip r:embed="rId3">
            <a:alphaModFix/>
          </a:blip>
          <a:stretch>
            <a:fillRect/>
          </a:stretch>
        </p:blipFill>
        <p:spPr>
          <a:xfrm>
            <a:off x="1968876" y="1312300"/>
            <a:ext cx="5415946" cy="29181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Shape 223"/>
          <p:cNvSpPr txBox="1"/>
          <p:nvPr/>
        </p:nvSpPr>
        <p:spPr>
          <a:xfrm>
            <a:off x="151250" y="243675"/>
            <a:ext cx="8915100" cy="572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1 C: Recommend a marketing strategy for the individual Resellers, which products/product type/ product category should be featured? What should be done in the next year to maximize reseller profits?</a:t>
            </a:r>
            <a:endParaRPr sz="1200">
              <a:solidFill>
                <a:schemeClr val="dk1"/>
              </a:solidFill>
              <a:latin typeface="Raleway"/>
              <a:ea typeface="Raleway"/>
              <a:cs typeface="Raleway"/>
              <a:sym typeface="Raleway"/>
            </a:endParaRPr>
          </a:p>
          <a:p>
            <a:pPr indent="0" lvl="0" marL="0" rtl="0">
              <a:spcBef>
                <a:spcPts val="0"/>
              </a:spcBef>
              <a:spcAft>
                <a:spcPts val="0"/>
              </a:spcAft>
              <a:buNone/>
            </a:pPr>
            <a:r>
              <a:t/>
            </a:r>
            <a:endParaRPr/>
          </a:p>
        </p:txBody>
      </p:sp>
      <p:pic>
        <p:nvPicPr>
          <p:cNvPr id="224" name="Shape 224"/>
          <p:cNvPicPr preferRelativeResize="0"/>
          <p:nvPr/>
        </p:nvPicPr>
        <p:blipFill>
          <a:blip r:embed="rId3">
            <a:alphaModFix/>
          </a:blip>
          <a:stretch>
            <a:fillRect/>
          </a:stretch>
        </p:blipFill>
        <p:spPr>
          <a:xfrm>
            <a:off x="1472852" y="968175"/>
            <a:ext cx="6160426" cy="33128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nvSpPr>
        <p:spPr>
          <a:xfrm>
            <a:off x="151250" y="243675"/>
            <a:ext cx="8915100" cy="572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1 C: Recommend a marketing strategy for the individual Resellers, which products/product type/ product category should be featured? What should be done in the next year to maximize reseller profits?</a:t>
            </a:r>
            <a:endParaRPr sz="1200">
              <a:solidFill>
                <a:schemeClr val="dk1"/>
              </a:solidFill>
              <a:latin typeface="Raleway"/>
              <a:ea typeface="Raleway"/>
              <a:cs typeface="Raleway"/>
              <a:sym typeface="Raleway"/>
            </a:endParaRPr>
          </a:p>
          <a:p>
            <a:pPr indent="0" lvl="0" marL="0" rtl="0">
              <a:spcBef>
                <a:spcPts val="0"/>
              </a:spcBef>
              <a:spcAft>
                <a:spcPts val="0"/>
              </a:spcAft>
              <a:buNone/>
            </a:pPr>
            <a:r>
              <a:t/>
            </a:r>
            <a:endParaRPr/>
          </a:p>
        </p:txBody>
      </p:sp>
      <p:pic>
        <p:nvPicPr>
          <p:cNvPr id="230" name="Shape 230"/>
          <p:cNvPicPr preferRelativeResize="0"/>
          <p:nvPr/>
        </p:nvPicPr>
        <p:blipFill>
          <a:blip r:embed="rId3">
            <a:alphaModFix/>
          </a:blip>
          <a:stretch>
            <a:fillRect/>
          </a:stretch>
        </p:blipFill>
        <p:spPr>
          <a:xfrm>
            <a:off x="1486599" y="894775"/>
            <a:ext cx="6512803" cy="350062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Shape 235"/>
          <p:cNvSpPr txBox="1"/>
          <p:nvPr/>
        </p:nvSpPr>
        <p:spPr>
          <a:xfrm>
            <a:off x="151250" y="243675"/>
            <a:ext cx="8915100" cy="572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1 C: Recommend a marketing strategy for the individual Resellers, which products/product type/ product category should be featured? What should be done in the next year to maximize reseller profits?</a:t>
            </a:r>
            <a:endParaRPr sz="1200">
              <a:solidFill>
                <a:schemeClr val="dk1"/>
              </a:solidFill>
              <a:latin typeface="Raleway"/>
              <a:ea typeface="Raleway"/>
              <a:cs typeface="Raleway"/>
              <a:sym typeface="Raleway"/>
            </a:endParaRPr>
          </a:p>
          <a:p>
            <a:pPr indent="0" lvl="0" marL="0" rtl="0">
              <a:spcBef>
                <a:spcPts val="0"/>
              </a:spcBef>
              <a:spcAft>
                <a:spcPts val="0"/>
              </a:spcAft>
              <a:buNone/>
            </a:pPr>
            <a:r>
              <a:t/>
            </a:r>
            <a:endParaRPr/>
          </a:p>
        </p:txBody>
      </p:sp>
      <p:pic>
        <p:nvPicPr>
          <p:cNvPr id="236" name="Shape 236"/>
          <p:cNvPicPr preferRelativeResize="0"/>
          <p:nvPr/>
        </p:nvPicPr>
        <p:blipFill>
          <a:blip r:embed="rId3">
            <a:alphaModFix/>
          </a:blip>
          <a:stretch>
            <a:fillRect/>
          </a:stretch>
        </p:blipFill>
        <p:spPr>
          <a:xfrm>
            <a:off x="1546250" y="839700"/>
            <a:ext cx="6633802" cy="3560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Shape 241"/>
          <p:cNvSpPr txBox="1"/>
          <p:nvPr/>
        </p:nvSpPr>
        <p:spPr>
          <a:xfrm>
            <a:off x="151250" y="243675"/>
            <a:ext cx="8915100" cy="572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1 C: Recommend a marketing strategy for the individual Resellers, which products/product type/ product category should be featured? What should be done in the next year to maximize reseller profits?</a:t>
            </a:r>
            <a:endParaRPr sz="1200">
              <a:solidFill>
                <a:schemeClr val="dk1"/>
              </a:solidFill>
              <a:latin typeface="Raleway"/>
              <a:ea typeface="Raleway"/>
              <a:cs typeface="Raleway"/>
              <a:sym typeface="Raleway"/>
            </a:endParaRPr>
          </a:p>
          <a:p>
            <a:pPr indent="0" lvl="0" marL="0" rtl="0">
              <a:spcBef>
                <a:spcPts val="0"/>
              </a:spcBef>
              <a:spcAft>
                <a:spcPts val="0"/>
              </a:spcAft>
              <a:buNone/>
            </a:pPr>
            <a:r>
              <a:t/>
            </a:r>
            <a:endParaRPr/>
          </a:p>
        </p:txBody>
      </p:sp>
      <p:sp>
        <p:nvSpPr>
          <p:cNvPr id="242" name="Shape 242"/>
          <p:cNvSpPr txBox="1"/>
          <p:nvPr/>
        </p:nvSpPr>
        <p:spPr>
          <a:xfrm>
            <a:off x="764825" y="944575"/>
            <a:ext cx="7617000" cy="33177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Font typeface="Raleway"/>
              <a:buChar char="-"/>
            </a:pPr>
            <a:r>
              <a:rPr lang="en">
                <a:latin typeface="Raleway"/>
                <a:ea typeface="Raleway"/>
                <a:cs typeface="Raleway"/>
                <a:sym typeface="Raleway"/>
              </a:rPr>
              <a:t>We observe that the Strapless Dress has performed better in 2014 as compared to 2013, if we observe for the same months for Indian Department Store</a:t>
            </a:r>
            <a:br>
              <a:rPr lang="en">
                <a:latin typeface="Raleway"/>
                <a:ea typeface="Raleway"/>
                <a:cs typeface="Raleway"/>
                <a:sym typeface="Raleway"/>
              </a:rPr>
            </a:br>
            <a:endParaRPr>
              <a:latin typeface="Raleway"/>
              <a:ea typeface="Raleway"/>
              <a:cs typeface="Raleway"/>
              <a:sym typeface="Raleway"/>
            </a:endParaRPr>
          </a:p>
          <a:p>
            <a:pPr indent="-317500" lvl="0" marL="457200" rtl="0">
              <a:spcBef>
                <a:spcPts val="0"/>
              </a:spcBef>
              <a:spcAft>
                <a:spcPts val="0"/>
              </a:spcAft>
              <a:buSzPts val="1400"/>
              <a:buFont typeface="Raleway"/>
              <a:buChar char="-"/>
            </a:pPr>
            <a:r>
              <a:rPr lang="en">
                <a:latin typeface="Raleway"/>
                <a:ea typeface="Raleway"/>
                <a:cs typeface="Raleway"/>
                <a:sym typeface="Raleway"/>
              </a:rPr>
              <a:t>We also observe that Ametheyst Necklace hasn’t performed well in 2014 as compared to 2013, if we observe for the last five months of 2014 for Indiana Department Store</a:t>
            </a:r>
            <a:br>
              <a:rPr lang="en">
                <a:latin typeface="Raleway"/>
                <a:ea typeface="Raleway"/>
                <a:cs typeface="Raleway"/>
                <a:sym typeface="Raleway"/>
              </a:rPr>
            </a:br>
            <a:endParaRPr>
              <a:latin typeface="Raleway"/>
              <a:ea typeface="Raleway"/>
              <a:cs typeface="Raleway"/>
              <a:sym typeface="Raleway"/>
            </a:endParaRPr>
          </a:p>
          <a:p>
            <a:pPr indent="-317500" lvl="0" marL="457200" rtl="0">
              <a:spcBef>
                <a:spcPts val="0"/>
              </a:spcBef>
              <a:spcAft>
                <a:spcPts val="0"/>
              </a:spcAft>
              <a:buSzPts val="1400"/>
              <a:buFont typeface="Raleway"/>
              <a:buChar char="-"/>
            </a:pPr>
            <a:r>
              <a:rPr lang="en">
                <a:latin typeface="Raleway"/>
                <a:ea typeface="Raleway"/>
                <a:cs typeface="Raleway"/>
                <a:sym typeface="Raleway"/>
              </a:rPr>
              <a:t> We would suggest a marketing strategy that aims at associating these two products in a sales scheme</a:t>
            </a:r>
            <a:br>
              <a:rPr lang="en">
                <a:latin typeface="Raleway"/>
                <a:ea typeface="Raleway"/>
                <a:cs typeface="Raleway"/>
                <a:sym typeface="Raleway"/>
              </a:rPr>
            </a:br>
            <a:endParaRPr>
              <a:latin typeface="Raleway"/>
              <a:ea typeface="Raleway"/>
              <a:cs typeface="Raleway"/>
              <a:sym typeface="Raleway"/>
            </a:endParaRPr>
          </a:p>
          <a:p>
            <a:pPr indent="-317500" lvl="0" marL="457200" rtl="0">
              <a:spcBef>
                <a:spcPts val="0"/>
              </a:spcBef>
              <a:spcAft>
                <a:spcPts val="0"/>
              </a:spcAft>
              <a:buSzPts val="1400"/>
              <a:buFont typeface="Raleway"/>
              <a:buChar char="-"/>
            </a:pPr>
            <a:r>
              <a:rPr lang="en">
                <a:latin typeface="Raleway"/>
                <a:ea typeface="Raleway"/>
                <a:cs typeface="Raleway"/>
                <a:sym typeface="Raleway"/>
              </a:rPr>
              <a:t>We could also suggest that the Indiana Department Store improve its sales strategy for these two products </a:t>
            </a:r>
            <a:br>
              <a:rPr lang="en">
                <a:latin typeface="Raleway"/>
                <a:ea typeface="Raleway"/>
                <a:cs typeface="Raleway"/>
                <a:sym typeface="Raleway"/>
              </a:rPr>
            </a:br>
            <a:endParaRPr>
              <a:latin typeface="Raleway"/>
              <a:ea typeface="Raleway"/>
              <a:cs typeface="Raleway"/>
              <a:sym typeface="Raleway"/>
            </a:endParaRPr>
          </a:p>
          <a:p>
            <a:pPr indent="-317500" lvl="0" marL="457200" rtl="0">
              <a:spcBef>
                <a:spcPts val="0"/>
              </a:spcBef>
              <a:spcAft>
                <a:spcPts val="0"/>
              </a:spcAft>
              <a:buSzPts val="1400"/>
              <a:buFont typeface="Raleway"/>
              <a:buChar char="-"/>
            </a:pPr>
            <a:r>
              <a:rPr lang="en">
                <a:latin typeface="Raleway"/>
                <a:ea typeface="Raleway"/>
                <a:cs typeface="Raleway"/>
                <a:sym typeface="Raleway"/>
              </a:rPr>
              <a:t>We would refrain from making any recommendations for Walmart Supercenter as we don’t have enough data (even if we observe the same trends) as the rate of rise in profits is already high for them</a:t>
            </a:r>
            <a:endParaRPr>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nvSpPr>
        <p:spPr>
          <a:xfrm>
            <a:off x="24125" y="158925"/>
            <a:ext cx="9047400" cy="7470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2: Recommend separate 2013 and 2014 bonus amounts for each reseller if the total bonus pool for 2013 is $100,000 and the total bonus pool for 2014 is $200,000.  Base your recommendation on how well the resellers are selling Product Types of Women’s Eveningwear and Woman’s Formal.</a:t>
            </a:r>
            <a:endParaRPr sz="1200">
              <a:solidFill>
                <a:schemeClr val="dk1"/>
              </a:solidFill>
              <a:latin typeface="Raleway"/>
              <a:ea typeface="Raleway"/>
              <a:cs typeface="Raleway"/>
              <a:sym typeface="Raleway"/>
            </a:endParaRPr>
          </a:p>
          <a:p>
            <a:pPr indent="0" lvl="0" marL="0">
              <a:spcBef>
                <a:spcPts val="0"/>
              </a:spcBef>
              <a:spcAft>
                <a:spcPts val="0"/>
              </a:spcAft>
              <a:buNone/>
            </a:pPr>
            <a:r>
              <a:t/>
            </a:r>
            <a:endParaRPr/>
          </a:p>
        </p:txBody>
      </p:sp>
      <p:pic>
        <p:nvPicPr>
          <p:cNvPr id="248" name="Shape 248"/>
          <p:cNvPicPr preferRelativeResize="0"/>
          <p:nvPr/>
        </p:nvPicPr>
        <p:blipFill>
          <a:blip r:embed="rId3">
            <a:alphaModFix/>
          </a:blip>
          <a:stretch>
            <a:fillRect/>
          </a:stretch>
        </p:blipFill>
        <p:spPr>
          <a:xfrm>
            <a:off x="1473038" y="921450"/>
            <a:ext cx="6149578" cy="33005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nvSpPr>
        <p:spPr>
          <a:xfrm>
            <a:off x="24125" y="158925"/>
            <a:ext cx="9047400" cy="7470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2: Recommend separate 2013 and 2014 bonus amounts for each reseller if the total bonus pool for 2013 is $100,000 and the total bonus pool for 2014 is $200,000.  Base your recommendation on how well the resellers are selling Product Types of Women’s Eveningwear and Woman’s Formal.</a:t>
            </a:r>
            <a:endParaRPr sz="1200">
              <a:solidFill>
                <a:schemeClr val="dk1"/>
              </a:solidFill>
              <a:latin typeface="Raleway"/>
              <a:ea typeface="Raleway"/>
              <a:cs typeface="Raleway"/>
              <a:sym typeface="Raleway"/>
            </a:endParaRPr>
          </a:p>
          <a:p>
            <a:pPr indent="0" lvl="0" marL="0" rtl="0">
              <a:spcBef>
                <a:spcPts val="0"/>
              </a:spcBef>
              <a:spcAft>
                <a:spcPts val="0"/>
              </a:spcAft>
              <a:buNone/>
            </a:pPr>
            <a:r>
              <a:t/>
            </a:r>
            <a:endParaRPr/>
          </a:p>
        </p:txBody>
      </p:sp>
      <p:pic>
        <p:nvPicPr>
          <p:cNvPr id="254" name="Shape 254"/>
          <p:cNvPicPr preferRelativeResize="0"/>
          <p:nvPr/>
        </p:nvPicPr>
        <p:blipFill>
          <a:blip r:embed="rId3">
            <a:alphaModFix/>
          </a:blip>
          <a:stretch>
            <a:fillRect/>
          </a:stretch>
        </p:blipFill>
        <p:spPr>
          <a:xfrm>
            <a:off x="1381538" y="859363"/>
            <a:ext cx="6380928" cy="34247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nvSpPr>
        <p:spPr>
          <a:xfrm>
            <a:off x="24125" y="158925"/>
            <a:ext cx="9047400" cy="7470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2: Recommend separate 2013 and 2014 bonus amounts for each reseller if the total bonus pool for 2013 is $100,000 and the total bonus pool for 2014 is $200,000.  Base your recommendation on how well the resellers are selling Product Types of Women’s Eveningwear and Woman’s Formal.</a:t>
            </a:r>
            <a:endParaRPr sz="1200">
              <a:solidFill>
                <a:schemeClr val="dk1"/>
              </a:solidFill>
              <a:latin typeface="Raleway"/>
              <a:ea typeface="Raleway"/>
              <a:cs typeface="Raleway"/>
              <a:sym typeface="Raleway"/>
            </a:endParaRPr>
          </a:p>
          <a:p>
            <a:pPr indent="0" lvl="0" marL="0" rtl="0">
              <a:spcBef>
                <a:spcPts val="0"/>
              </a:spcBef>
              <a:spcAft>
                <a:spcPts val="0"/>
              </a:spcAft>
              <a:buNone/>
            </a:pPr>
            <a:r>
              <a:t/>
            </a:r>
            <a:endParaRPr/>
          </a:p>
        </p:txBody>
      </p:sp>
      <p:sp>
        <p:nvSpPr>
          <p:cNvPr id="260" name="Shape 260"/>
          <p:cNvSpPr txBox="1"/>
          <p:nvPr/>
        </p:nvSpPr>
        <p:spPr>
          <a:xfrm>
            <a:off x="621425" y="1059300"/>
            <a:ext cx="7897200" cy="32601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Font typeface="Raleway"/>
              <a:buChar char="-"/>
            </a:pPr>
            <a:r>
              <a:rPr lang="en">
                <a:latin typeface="Raleway"/>
                <a:ea typeface="Raleway"/>
                <a:cs typeface="Raleway"/>
                <a:sym typeface="Raleway"/>
              </a:rPr>
              <a:t>As we do not have the target data for the Product Types of Women’s Eveningwear and Woman’s Formal, we recommend dividing the bonuses for the year of 2013 and 2014 on the basis of the ratio of their Sales Amount for these Product Types</a:t>
            </a:r>
            <a:br>
              <a:rPr lang="en">
                <a:latin typeface="Raleway"/>
                <a:ea typeface="Raleway"/>
                <a:cs typeface="Raleway"/>
                <a:sym typeface="Raleway"/>
              </a:rPr>
            </a:br>
            <a:endParaRPr>
              <a:latin typeface="Raleway"/>
              <a:ea typeface="Raleway"/>
              <a:cs typeface="Raleway"/>
              <a:sym typeface="Raleway"/>
            </a:endParaRPr>
          </a:p>
          <a:p>
            <a:pPr indent="-317500" lvl="0" marL="457200" rtl="0">
              <a:spcBef>
                <a:spcPts val="0"/>
              </a:spcBef>
              <a:spcAft>
                <a:spcPts val="0"/>
              </a:spcAft>
              <a:buSzPts val="1400"/>
              <a:buFont typeface="Raleway"/>
              <a:buChar char="-"/>
            </a:pPr>
            <a:r>
              <a:rPr lang="en">
                <a:latin typeface="Raleway"/>
                <a:ea typeface="Raleway"/>
                <a:cs typeface="Raleway"/>
                <a:sym typeface="Raleway"/>
              </a:rPr>
              <a:t>Therefore, we recommend the following figures:</a:t>
            </a:r>
            <a:br>
              <a:rPr lang="en">
                <a:latin typeface="Raleway"/>
                <a:ea typeface="Raleway"/>
                <a:cs typeface="Raleway"/>
                <a:sym typeface="Raleway"/>
              </a:rPr>
            </a:br>
            <a:br>
              <a:rPr lang="en">
                <a:latin typeface="Raleway"/>
                <a:ea typeface="Raleway"/>
                <a:cs typeface="Raleway"/>
                <a:sym typeface="Raleway"/>
              </a:rPr>
            </a:br>
            <a:r>
              <a:rPr lang="en">
                <a:latin typeface="Raleway"/>
                <a:ea typeface="Raleway"/>
                <a:cs typeface="Raleway"/>
                <a:sym typeface="Raleway"/>
              </a:rPr>
              <a:t>2013 ($100,000)</a:t>
            </a:r>
            <a:br>
              <a:rPr lang="en">
                <a:latin typeface="Raleway"/>
                <a:ea typeface="Raleway"/>
                <a:cs typeface="Raleway"/>
                <a:sym typeface="Raleway"/>
              </a:rPr>
            </a:br>
            <a:r>
              <a:rPr lang="en">
                <a:latin typeface="Raleway"/>
                <a:ea typeface="Raleway"/>
                <a:cs typeface="Raleway"/>
                <a:sym typeface="Raleway"/>
              </a:rPr>
              <a:t>Indiana Department Store - $98,635.48 (98.64%)</a:t>
            </a:r>
            <a:br>
              <a:rPr lang="en">
                <a:latin typeface="Raleway"/>
                <a:ea typeface="Raleway"/>
                <a:cs typeface="Raleway"/>
                <a:sym typeface="Raleway"/>
              </a:rPr>
            </a:br>
            <a:r>
              <a:rPr lang="en">
                <a:latin typeface="Raleway"/>
                <a:ea typeface="Raleway"/>
                <a:cs typeface="Raleway"/>
                <a:sym typeface="Raleway"/>
              </a:rPr>
              <a:t>Walmart Supercenter - $1,364.52 (1.36%)</a:t>
            </a:r>
            <a:br>
              <a:rPr lang="en">
                <a:latin typeface="Raleway"/>
                <a:ea typeface="Raleway"/>
                <a:cs typeface="Raleway"/>
                <a:sym typeface="Raleway"/>
              </a:rPr>
            </a:br>
            <a:br>
              <a:rPr lang="en">
                <a:latin typeface="Raleway"/>
                <a:ea typeface="Raleway"/>
                <a:cs typeface="Raleway"/>
                <a:sym typeface="Raleway"/>
              </a:rPr>
            </a:br>
            <a:r>
              <a:rPr lang="en">
                <a:latin typeface="Raleway"/>
                <a:ea typeface="Raleway"/>
                <a:cs typeface="Raleway"/>
                <a:sym typeface="Raleway"/>
              </a:rPr>
              <a:t>2014 ($200,000) (as per available data)</a:t>
            </a:r>
            <a:br>
              <a:rPr lang="en">
                <a:latin typeface="Raleway"/>
                <a:ea typeface="Raleway"/>
                <a:cs typeface="Raleway"/>
                <a:sym typeface="Raleway"/>
              </a:rPr>
            </a:br>
            <a:r>
              <a:rPr lang="en">
                <a:latin typeface="Raleway"/>
                <a:ea typeface="Raleway"/>
                <a:cs typeface="Raleway"/>
                <a:sym typeface="Raleway"/>
              </a:rPr>
              <a:t>Indiana Department Store - $167,827.08 (83.91%)</a:t>
            </a:r>
            <a:br>
              <a:rPr lang="en">
                <a:latin typeface="Raleway"/>
                <a:ea typeface="Raleway"/>
                <a:cs typeface="Raleway"/>
                <a:sym typeface="Raleway"/>
              </a:rPr>
            </a:br>
            <a:r>
              <a:rPr lang="en">
                <a:latin typeface="Raleway"/>
                <a:ea typeface="Raleway"/>
                <a:cs typeface="Raleway"/>
                <a:sym typeface="Raleway"/>
              </a:rPr>
              <a:t>Walmart Supercenter - $32,172.92 (16.09%)</a:t>
            </a:r>
            <a:br>
              <a:rPr lang="en">
                <a:latin typeface="Raleway"/>
                <a:ea typeface="Raleway"/>
                <a:cs typeface="Raleway"/>
                <a:sym typeface="Raleway"/>
              </a:rPr>
            </a:br>
            <a:r>
              <a:rPr lang="en">
                <a:latin typeface="Raleway"/>
                <a:ea typeface="Raleway"/>
                <a:cs typeface="Raleway"/>
                <a:sym typeface="Raleway"/>
              </a:rPr>
              <a:t>   </a:t>
            </a:r>
            <a:endParaRPr>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nvSpPr>
        <p:spPr>
          <a:xfrm>
            <a:off x="0" y="0"/>
            <a:ext cx="9144000" cy="619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latin typeface="Raleway"/>
                <a:ea typeface="Raleway"/>
                <a:cs typeface="Raleway"/>
                <a:sym typeface="Raleway"/>
              </a:rPr>
              <a:t>3: </a:t>
            </a:r>
            <a:r>
              <a:rPr lang="en">
                <a:solidFill>
                  <a:schemeClr val="dk1"/>
                </a:solidFill>
                <a:latin typeface="Raleway"/>
                <a:ea typeface="Raleway"/>
                <a:cs typeface="Raleway"/>
                <a:sym typeface="Raleway"/>
              </a:rPr>
              <a:t>Assess product sales by day of the week at the resellers. What can we learn about sales trends?</a:t>
            </a:r>
            <a:endParaRPr>
              <a:solidFill>
                <a:schemeClr val="dk1"/>
              </a:solidFill>
              <a:latin typeface="Raleway"/>
              <a:ea typeface="Raleway"/>
              <a:cs typeface="Raleway"/>
              <a:sym typeface="Raleway"/>
            </a:endParaRPr>
          </a:p>
        </p:txBody>
      </p:sp>
      <p:pic>
        <p:nvPicPr>
          <p:cNvPr id="266" name="Shape 266"/>
          <p:cNvPicPr preferRelativeResize="0"/>
          <p:nvPr/>
        </p:nvPicPr>
        <p:blipFill>
          <a:blip r:embed="rId3">
            <a:alphaModFix/>
          </a:blip>
          <a:stretch>
            <a:fillRect/>
          </a:stretch>
        </p:blipFill>
        <p:spPr>
          <a:xfrm>
            <a:off x="1176775" y="750350"/>
            <a:ext cx="6790454" cy="36428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ph type="title"/>
          </p:nvPr>
        </p:nvSpPr>
        <p:spPr>
          <a:xfrm>
            <a:off x="0" y="119010"/>
            <a:ext cx="9144000" cy="88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E54632"/>
              </a:buClr>
              <a:buFont typeface="Arial"/>
              <a:buNone/>
            </a:pPr>
            <a:r>
              <a:rPr b="1" i="0" lang="en" sz="3600" u="none" cap="none" strike="noStrike">
                <a:solidFill>
                  <a:srgbClr val="E54632"/>
                </a:solidFill>
                <a:latin typeface="Arial"/>
                <a:ea typeface="Arial"/>
                <a:cs typeface="Arial"/>
                <a:sym typeface="Arial"/>
              </a:rPr>
              <a:t>Agenda</a:t>
            </a:r>
            <a:r>
              <a:rPr b="1" i="0" lang="en" sz="3600" u="none" cap="none" strike="noStrike">
                <a:solidFill>
                  <a:srgbClr val="22AAE4"/>
                </a:solidFill>
                <a:latin typeface="Arial"/>
                <a:ea typeface="Arial"/>
                <a:cs typeface="Arial"/>
                <a:sym typeface="Arial"/>
              </a:rPr>
              <a:t> </a:t>
            </a:r>
            <a:endParaRPr b="1" i="0" sz="3600" u="none" cap="none" strike="noStrike">
              <a:solidFill>
                <a:schemeClr val="dk1"/>
              </a:solidFill>
              <a:latin typeface="Arial"/>
              <a:ea typeface="Arial"/>
              <a:cs typeface="Arial"/>
              <a:sym typeface="Arial"/>
            </a:endParaRPr>
          </a:p>
        </p:txBody>
      </p:sp>
      <p:grpSp>
        <p:nvGrpSpPr>
          <p:cNvPr id="136" name="Shape 136"/>
          <p:cNvGrpSpPr/>
          <p:nvPr/>
        </p:nvGrpSpPr>
        <p:grpSpPr>
          <a:xfrm>
            <a:off x="3802348" y="1356141"/>
            <a:ext cx="914400" cy="914400"/>
            <a:chOff x="3802348" y="1197114"/>
            <a:chExt cx="914400" cy="914400"/>
          </a:xfrm>
        </p:grpSpPr>
        <p:sp>
          <p:nvSpPr>
            <p:cNvPr id="137" name="Shape 137"/>
            <p:cNvSpPr/>
            <p:nvPr/>
          </p:nvSpPr>
          <p:spPr>
            <a:xfrm>
              <a:off x="3802348" y="1197114"/>
              <a:ext cx="914400" cy="914400"/>
            </a:xfrm>
            <a:prstGeom prst="diamond">
              <a:avLst/>
            </a:prstGeom>
            <a:noFill/>
            <a:ln cap="flat" cmpd="sng" w="50800">
              <a:solidFill>
                <a:srgbClr val="E546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8" name="Shape 138"/>
            <p:cNvSpPr txBox="1"/>
            <p:nvPr/>
          </p:nvSpPr>
          <p:spPr>
            <a:xfrm>
              <a:off x="3966840" y="1392704"/>
              <a:ext cx="5853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800">
                  <a:solidFill>
                    <a:schemeClr val="dk1"/>
                  </a:solidFill>
                  <a:latin typeface="Arial"/>
                  <a:ea typeface="Arial"/>
                  <a:cs typeface="Arial"/>
                  <a:sym typeface="Arial"/>
                </a:rPr>
                <a:t>01</a:t>
              </a:r>
              <a:endParaRPr b="1" sz="2800">
                <a:solidFill>
                  <a:schemeClr val="dk1"/>
                </a:solidFill>
                <a:latin typeface="Arial"/>
                <a:ea typeface="Arial"/>
                <a:cs typeface="Arial"/>
                <a:sym typeface="Arial"/>
              </a:endParaRPr>
            </a:p>
          </p:txBody>
        </p:sp>
      </p:grpSp>
      <p:grpSp>
        <p:nvGrpSpPr>
          <p:cNvPr id="139" name="Shape 139"/>
          <p:cNvGrpSpPr/>
          <p:nvPr/>
        </p:nvGrpSpPr>
        <p:grpSpPr>
          <a:xfrm>
            <a:off x="4427253" y="1967765"/>
            <a:ext cx="914400" cy="914400"/>
            <a:chOff x="4427253" y="1808738"/>
            <a:chExt cx="914400" cy="914400"/>
          </a:xfrm>
        </p:grpSpPr>
        <p:sp>
          <p:nvSpPr>
            <p:cNvPr id="140" name="Shape 140"/>
            <p:cNvSpPr/>
            <p:nvPr/>
          </p:nvSpPr>
          <p:spPr>
            <a:xfrm>
              <a:off x="4427253" y="1808738"/>
              <a:ext cx="914400" cy="914400"/>
            </a:xfrm>
            <a:prstGeom prst="diamond">
              <a:avLst/>
            </a:prstGeom>
            <a:noFill/>
            <a:ln cap="flat" cmpd="sng" w="50800">
              <a:solidFill>
                <a:srgbClr val="E546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1" name="Shape 141"/>
            <p:cNvSpPr txBox="1"/>
            <p:nvPr/>
          </p:nvSpPr>
          <p:spPr>
            <a:xfrm>
              <a:off x="4591745" y="2004328"/>
              <a:ext cx="5853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800">
                  <a:solidFill>
                    <a:schemeClr val="dk1"/>
                  </a:solidFill>
                  <a:latin typeface="Arial"/>
                  <a:ea typeface="Arial"/>
                  <a:cs typeface="Arial"/>
                  <a:sym typeface="Arial"/>
                </a:rPr>
                <a:t>02</a:t>
              </a:r>
              <a:endParaRPr b="1" sz="2800">
                <a:solidFill>
                  <a:schemeClr val="dk1"/>
                </a:solidFill>
                <a:latin typeface="Arial"/>
                <a:ea typeface="Arial"/>
                <a:cs typeface="Arial"/>
                <a:sym typeface="Arial"/>
              </a:endParaRPr>
            </a:p>
          </p:txBody>
        </p:sp>
      </p:grpSp>
      <p:grpSp>
        <p:nvGrpSpPr>
          <p:cNvPr id="142" name="Shape 142"/>
          <p:cNvGrpSpPr/>
          <p:nvPr/>
        </p:nvGrpSpPr>
        <p:grpSpPr>
          <a:xfrm>
            <a:off x="3802348" y="2579389"/>
            <a:ext cx="914400" cy="914400"/>
            <a:chOff x="3802348" y="2420362"/>
            <a:chExt cx="914400" cy="914400"/>
          </a:xfrm>
        </p:grpSpPr>
        <p:sp>
          <p:nvSpPr>
            <p:cNvPr id="143" name="Shape 143"/>
            <p:cNvSpPr/>
            <p:nvPr/>
          </p:nvSpPr>
          <p:spPr>
            <a:xfrm>
              <a:off x="3802348" y="2420362"/>
              <a:ext cx="914400" cy="914400"/>
            </a:xfrm>
            <a:prstGeom prst="diamond">
              <a:avLst/>
            </a:prstGeom>
            <a:noFill/>
            <a:ln cap="flat" cmpd="sng" w="50800">
              <a:solidFill>
                <a:srgbClr val="E546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4" name="Shape 144"/>
            <p:cNvSpPr txBox="1"/>
            <p:nvPr/>
          </p:nvSpPr>
          <p:spPr>
            <a:xfrm>
              <a:off x="3966840" y="2615952"/>
              <a:ext cx="5853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800">
                  <a:solidFill>
                    <a:schemeClr val="dk1"/>
                  </a:solidFill>
                  <a:latin typeface="Arial"/>
                  <a:ea typeface="Arial"/>
                  <a:cs typeface="Arial"/>
                  <a:sym typeface="Arial"/>
                </a:rPr>
                <a:t>03</a:t>
              </a:r>
              <a:endParaRPr b="1" sz="2800">
                <a:solidFill>
                  <a:schemeClr val="dk1"/>
                </a:solidFill>
                <a:latin typeface="Arial"/>
                <a:ea typeface="Arial"/>
                <a:cs typeface="Arial"/>
                <a:sym typeface="Arial"/>
              </a:endParaRPr>
            </a:p>
          </p:txBody>
        </p:sp>
      </p:grpSp>
      <p:grpSp>
        <p:nvGrpSpPr>
          <p:cNvPr id="145" name="Shape 145"/>
          <p:cNvGrpSpPr/>
          <p:nvPr/>
        </p:nvGrpSpPr>
        <p:grpSpPr>
          <a:xfrm>
            <a:off x="4427253" y="3191014"/>
            <a:ext cx="914400" cy="914400"/>
            <a:chOff x="4427253" y="3031987"/>
            <a:chExt cx="914400" cy="914400"/>
          </a:xfrm>
        </p:grpSpPr>
        <p:sp>
          <p:nvSpPr>
            <p:cNvPr id="146" name="Shape 146"/>
            <p:cNvSpPr/>
            <p:nvPr/>
          </p:nvSpPr>
          <p:spPr>
            <a:xfrm>
              <a:off x="4427253" y="3031987"/>
              <a:ext cx="914400" cy="914400"/>
            </a:xfrm>
            <a:prstGeom prst="diamond">
              <a:avLst/>
            </a:prstGeom>
            <a:noFill/>
            <a:ln cap="flat" cmpd="sng" w="50800">
              <a:solidFill>
                <a:srgbClr val="E5463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7" name="Shape 147"/>
            <p:cNvSpPr txBox="1"/>
            <p:nvPr/>
          </p:nvSpPr>
          <p:spPr>
            <a:xfrm>
              <a:off x="4591745" y="3227577"/>
              <a:ext cx="5853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800">
                  <a:solidFill>
                    <a:schemeClr val="dk1"/>
                  </a:solidFill>
                  <a:latin typeface="Arial"/>
                  <a:ea typeface="Arial"/>
                  <a:cs typeface="Arial"/>
                  <a:sym typeface="Arial"/>
                </a:rPr>
                <a:t>04</a:t>
              </a:r>
              <a:endParaRPr b="1" sz="2800">
                <a:solidFill>
                  <a:schemeClr val="dk1"/>
                </a:solidFill>
                <a:latin typeface="Arial"/>
                <a:ea typeface="Arial"/>
                <a:cs typeface="Arial"/>
                <a:sym typeface="Arial"/>
              </a:endParaRPr>
            </a:p>
          </p:txBody>
        </p:sp>
      </p:grpSp>
      <p:grpSp>
        <p:nvGrpSpPr>
          <p:cNvPr id="148" name="Shape 148"/>
          <p:cNvGrpSpPr/>
          <p:nvPr/>
        </p:nvGrpSpPr>
        <p:grpSpPr>
          <a:xfrm>
            <a:off x="675650" y="1602777"/>
            <a:ext cx="3018825" cy="646200"/>
            <a:chOff x="2113657" y="4495163"/>
            <a:chExt cx="3692753" cy="646200"/>
          </a:xfrm>
        </p:grpSpPr>
        <p:sp>
          <p:nvSpPr>
            <p:cNvPr id="149" name="Shape 149"/>
            <p:cNvSpPr txBox="1"/>
            <p:nvPr/>
          </p:nvSpPr>
          <p:spPr>
            <a:xfrm>
              <a:off x="2113657" y="4495163"/>
              <a:ext cx="3647400" cy="6462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200">
                  <a:solidFill>
                    <a:srgbClr val="3F3F3F"/>
                  </a:solidFill>
                  <a:latin typeface="Arial"/>
                  <a:ea typeface="Arial"/>
                  <a:cs typeface="Arial"/>
                  <a:sym typeface="Arial"/>
                </a:rPr>
                <a:t>. </a:t>
              </a:r>
              <a:endParaRPr/>
            </a:p>
          </p:txBody>
        </p:sp>
        <p:sp>
          <p:nvSpPr>
            <p:cNvPr id="150" name="Shape 150"/>
            <p:cNvSpPr txBox="1"/>
            <p:nvPr/>
          </p:nvSpPr>
          <p:spPr>
            <a:xfrm>
              <a:off x="2159010" y="4559389"/>
              <a:ext cx="3647400" cy="276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
                  <a:solidFill>
                    <a:srgbClr val="3F3F3F"/>
                  </a:solidFill>
                  <a:latin typeface="Raleway"/>
                  <a:ea typeface="Raleway"/>
                  <a:cs typeface="Raleway"/>
                  <a:sym typeface="Raleway"/>
                </a:rPr>
                <a:t>Overall Assessment  of Resellers</a:t>
              </a:r>
              <a:endParaRPr b="1">
                <a:solidFill>
                  <a:srgbClr val="3F3F3F"/>
                </a:solidFill>
                <a:latin typeface="Raleway"/>
                <a:ea typeface="Raleway"/>
                <a:cs typeface="Raleway"/>
                <a:sym typeface="Raleway"/>
              </a:endParaRPr>
            </a:p>
          </p:txBody>
        </p:sp>
      </p:grpSp>
      <p:sp>
        <p:nvSpPr>
          <p:cNvPr id="151" name="Shape 151"/>
          <p:cNvSpPr txBox="1"/>
          <p:nvPr/>
        </p:nvSpPr>
        <p:spPr>
          <a:xfrm>
            <a:off x="564426" y="2898149"/>
            <a:ext cx="2981700" cy="276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
                <a:solidFill>
                  <a:srgbClr val="3F3F3F"/>
                </a:solidFill>
                <a:latin typeface="Raleway"/>
                <a:ea typeface="Raleway"/>
                <a:cs typeface="Raleway"/>
                <a:sym typeface="Raleway"/>
              </a:rPr>
              <a:t>Sale Trends by Day of the Week</a:t>
            </a:r>
            <a:endParaRPr b="1">
              <a:solidFill>
                <a:srgbClr val="3F3F3F"/>
              </a:solidFill>
              <a:latin typeface="Raleway"/>
              <a:ea typeface="Raleway"/>
              <a:cs typeface="Raleway"/>
              <a:sym typeface="Raleway"/>
            </a:endParaRPr>
          </a:p>
        </p:txBody>
      </p:sp>
      <p:sp>
        <p:nvSpPr>
          <p:cNvPr id="152" name="Shape 152"/>
          <p:cNvSpPr txBox="1"/>
          <p:nvPr/>
        </p:nvSpPr>
        <p:spPr>
          <a:xfrm>
            <a:off x="5467905" y="2146956"/>
            <a:ext cx="29817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a:solidFill>
                  <a:srgbClr val="3F3F3F"/>
                </a:solidFill>
                <a:latin typeface="Raleway"/>
                <a:ea typeface="Raleway"/>
                <a:cs typeface="Raleway"/>
                <a:sym typeface="Raleway"/>
              </a:rPr>
              <a:t>Bonus Recommendations for 2013 and 2014</a:t>
            </a:r>
            <a:endParaRPr b="1">
              <a:solidFill>
                <a:srgbClr val="3F3F3F"/>
              </a:solidFill>
              <a:latin typeface="Raleway"/>
              <a:ea typeface="Raleway"/>
              <a:cs typeface="Raleway"/>
              <a:sym typeface="Raleway"/>
            </a:endParaRPr>
          </a:p>
        </p:txBody>
      </p:sp>
      <p:sp>
        <p:nvSpPr>
          <p:cNvPr id="153" name="Shape 153"/>
          <p:cNvSpPr txBox="1"/>
          <p:nvPr/>
        </p:nvSpPr>
        <p:spPr>
          <a:xfrm>
            <a:off x="5372580" y="3310552"/>
            <a:ext cx="29817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a:solidFill>
                  <a:srgbClr val="3F3F3F"/>
                </a:solidFill>
                <a:latin typeface="Raleway"/>
                <a:ea typeface="Raleway"/>
                <a:cs typeface="Raleway"/>
                <a:sym typeface="Raleway"/>
              </a:rPr>
              <a:t>Performance of Resellers when colocated with other types of sales</a:t>
            </a:r>
            <a:endParaRPr b="1">
              <a:solidFill>
                <a:srgbClr val="3F3F3F"/>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Shape 271"/>
          <p:cNvSpPr txBox="1"/>
          <p:nvPr/>
        </p:nvSpPr>
        <p:spPr>
          <a:xfrm>
            <a:off x="0" y="0"/>
            <a:ext cx="9144000" cy="619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latin typeface="Raleway"/>
                <a:ea typeface="Raleway"/>
                <a:cs typeface="Raleway"/>
                <a:sym typeface="Raleway"/>
              </a:rPr>
              <a:t>3: Assess product sales by day of the week at the resellers. What can we learn about sales trends?</a:t>
            </a:r>
            <a:endParaRPr>
              <a:solidFill>
                <a:schemeClr val="dk1"/>
              </a:solidFill>
              <a:latin typeface="Raleway"/>
              <a:ea typeface="Raleway"/>
              <a:cs typeface="Raleway"/>
              <a:sym typeface="Raleway"/>
            </a:endParaRPr>
          </a:p>
        </p:txBody>
      </p:sp>
      <p:pic>
        <p:nvPicPr>
          <p:cNvPr id="272" name="Shape 272"/>
          <p:cNvPicPr preferRelativeResize="0"/>
          <p:nvPr/>
        </p:nvPicPr>
        <p:blipFill>
          <a:blip r:embed="rId3">
            <a:alphaModFix/>
          </a:blip>
          <a:stretch>
            <a:fillRect/>
          </a:stretch>
        </p:blipFill>
        <p:spPr>
          <a:xfrm>
            <a:off x="1000300" y="619800"/>
            <a:ext cx="7143398" cy="38339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nvSpPr>
        <p:spPr>
          <a:xfrm>
            <a:off x="0" y="0"/>
            <a:ext cx="9144000" cy="619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latin typeface="Raleway"/>
                <a:ea typeface="Raleway"/>
                <a:cs typeface="Raleway"/>
                <a:sym typeface="Raleway"/>
              </a:rPr>
              <a:t>3: Assess product sales by day of the week at the resellers. What can we learn about sales trends?</a:t>
            </a:r>
            <a:endParaRPr>
              <a:solidFill>
                <a:schemeClr val="dk1"/>
              </a:solidFill>
              <a:latin typeface="Raleway"/>
              <a:ea typeface="Raleway"/>
              <a:cs typeface="Raleway"/>
              <a:sym typeface="Raleway"/>
            </a:endParaRPr>
          </a:p>
        </p:txBody>
      </p:sp>
      <p:pic>
        <p:nvPicPr>
          <p:cNvPr id="278" name="Shape 278"/>
          <p:cNvPicPr preferRelativeResize="0"/>
          <p:nvPr/>
        </p:nvPicPr>
        <p:blipFill>
          <a:blip r:embed="rId3">
            <a:alphaModFix/>
          </a:blip>
          <a:stretch>
            <a:fillRect/>
          </a:stretch>
        </p:blipFill>
        <p:spPr>
          <a:xfrm>
            <a:off x="949187" y="622600"/>
            <a:ext cx="7245629" cy="38982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Shape 283"/>
          <p:cNvSpPr txBox="1"/>
          <p:nvPr/>
        </p:nvSpPr>
        <p:spPr>
          <a:xfrm>
            <a:off x="0" y="0"/>
            <a:ext cx="9144000" cy="619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latin typeface="Raleway"/>
                <a:ea typeface="Raleway"/>
                <a:cs typeface="Raleway"/>
                <a:sym typeface="Raleway"/>
              </a:rPr>
              <a:t>3: Assess product sales by day of the week at the resellers. What can we learn about sales trends?</a:t>
            </a:r>
            <a:endParaRPr>
              <a:solidFill>
                <a:schemeClr val="dk1"/>
              </a:solidFill>
              <a:latin typeface="Raleway"/>
              <a:ea typeface="Raleway"/>
              <a:cs typeface="Raleway"/>
              <a:sym typeface="Raleway"/>
            </a:endParaRPr>
          </a:p>
        </p:txBody>
      </p:sp>
      <p:pic>
        <p:nvPicPr>
          <p:cNvPr id="284" name="Shape 284"/>
          <p:cNvPicPr preferRelativeResize="0"/>
          <p:nvPr/>
        </p:nvPicPr>
        <p:blipFill>
          <a:blip r:embed="rId3">
            <a:alphaModFix/>
          </a:blip>
          <a:stretch>
            <a:fillRect/>
          </a:stretch>
        </p:blipFill>
        <p:spPr>
          <a:xfrm>
            <a:off x="929200" y="613750"/>
            <a:ext cx="7285603" cy="39160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Shape 289"/>
          <p:cNvSpPr txBox="1"/>
          <p:nvPr/>
        </p:nvSpPr>
        <p:spPr>
          <a:xfrm>
            <a:off x="0" y="0"/>
            <a:ext cx="9144000" cy="619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latin typeface="Raleway"/>
                <a:ea typeface="Raleway"/>
                <a:cs typeface="Raleway"/>
                <a:sym typeface="Raleway"/>
              </a:rPr>
              <a:t>3: Assess product sales by day of the week at the resellers. What can we learn about sales trends?</a:t>
            </a:r>
            <a:endParaRPr>
              <a:solidFill>
                <a:schemeClr val="dk1"/>
              </a:solidFill>
              <a:latin typeface="Raleway"/>
              <a:ea typeface="Raleway"/>
              <a:cs typeface="Raleway"/>
              <a:sym typeface="Raleway"/>
            </a:endParaRPr>
          </a:p>
        </p:txBody>
      </p:sp>
      <p:pic>
        <p:nvPicPr>
          <p:cNvPr id="290" name="Shape 290"/>
          <p:cNvPicPr preferRelativeResize="0"/>
          <p:nvPr/>
        </p:nvPicPr>
        <p:blipFill>
          <a:blip r:embed="rId3">
            <a:alphaModFix/>
          </a:blip>
          <a:stretch>
            <a:fillRect/>
          </a:stretch>
        </p:blipFill>
        <p:spPr>
          <a:xfrm>
            <a:off x="1045310" y="673400"/>
            <a:ext cx="7053379" cy="37967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nvSpPr>
        <p:spPr>
          <a:xfrm>
            <a:off x="0" y="0"/>
            <a:ext cx="9144000" cy="619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latin typeface="Raleway"/>
                <a:ea typeface="Raleway"/>
                <a:cs typeface="Raleway"/>
                <a:sym typeface="Raleway"/>
              </a:rPr>
              <a:t>3: Assess product sales by day of the week at the resellers. What can we learn about sales trends?</a:t>
            </a:r>
            <a:endParaRPr>
              <a:solidFill>
                <a:schemeClr val="dk1"/>
              </a:solidFill>
              <a:latin typeface="Raleway"/>
              <a:ea typeface="Raleway"/>
              <a:cs typeface="Raleway"/>
              <a:sym typeface="Raleway"/>
            </a:endParaRPr>
          </a:p>
        </p:txBody>
      </p:sp>
      <p:pic>
        <p:nvPicPr>
          <p:cNvPr id="296" name="Shape 296"/>
          <p:cNvPicPr preferRelativeResize="0"/>
          <p:nvPr/>
        </p:nvPicPr>
        <p:blipFill>
          <a:blip r:embed="rId3">
            <a:alphaModFix/>
          </a:blip>
          <a:stretch>
            <a:fillRect/>
          </a:stretch>
        </p:blipFill>
        <p:spPr>
          <a:xfrm>
            <a:off x="1261400" y="733950"/>
            <a:ext cx="6457123" cy="34706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Shape 301"/>
          <p:cNvSpPr txBox="1"/>
          <p:nvPr/>
        </p:nvSpPr>
        <p:spPr>
          <a:xfrm>
            <a:off x="0" y="0"/>
            <a:ext cx="9144000" cy="619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latin typeface="Raleway"/>
                <a:ea typeface="Raleway"/>
                <a:cs typeface="Raleway"/>
                <a:sym typeface="Raleway"/>
              </a:rPr>
              <a:t>3: Assess product sales by day of the week at the resellers. What can we learn about sales trends?</a:t>
            </a:r>
            <a:endParaRPr>
              <a:solidFill>
                <a:schemeClr val="dk1"/>
              </a:solidFill>
              <a:latin typeface="Raleway"/>
              <a:ea typeface="Raleway"/>
              <a:cs typeface="Raleway"/>
              <a:sym typeface="Raleway"/>
            </a:endParaRPr>
          </a:p>
        </p:txBody>
      </p:sp>
      <p:pic>
        <p:nvPicPr>
          <p:cNvPr id="302" name="Shape 302"/>
          <p:cNvPicPr preferRelativeResize="0"/>
          <p:nvPr/>
        </p:nvPicPr>
        <p:blipFill>
          <a:blip r:embed="rId3">
            <a:alphaModFix/>
          </a:blip>
          <a:stretch>
            <a:fillRect/>
          </a:stretch>
        </p:blipFill>
        <p:spPr>
          <a:xfrm>
            <a:off x="957888" y="624238"/>
            <a:ext cx="7228221" cy="3895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Shape 307"/>
          <p:cNvSpPr txBox="1"/>
          <p:nvPr/>
        </p:nvSpPr>
        <p:spPr>
          <a:xfrm>
            <a:off x="0" y="0"/>
            <a:ext cx="9144000" cy="619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latin typeface="Raleway"/>
                <a:ea typeface="Raleway"/>
                <a:cs typeface="Raleway"/>
                <a:sym typeface="Raleway"/>
              </a:rPr>
              <a:t>3: Assess product sales by day of the week at the resellers. What can we learn about sales trends?</a:t>
            </a:r>
            <a:endParaRPr>
              <a:solidFill>
                <a:schemeClr val="dk1"/>
              </a:solidFill>
              <a:latin typeface="Raleway"/>
              <a:ea typeface="Raleway"/>
              <a:cs typeface="Raleway"/>
              <a:sym typeface="Raleway"/>
            </a:endParaRPr>
          </a:p>
        </p:txBody>
      </p:sp>
      <p:pic>
        <p:nvPicPr>
          <p:cNvPr id="308" name="Shape 308"/>
          <p:cNvPicPr preferRelativeResize="0"/>
          <p:nvPr/>
        </p:nvPicPr>
        <p:blipFill>
          <a:blip r:embed="rId3">
            <a:alphaModFix/>
          </a:blip>
          <a:stretch>
            <a:fillRect/>
          </a:stretch>
        </p:blipFill>
        <p:spPr>
          <a:xfrm>
            <a:off x="978475" y="642113"/>
            <a:ext cx="7187050" cy="3859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Shape 313"/>
          <p:cNvSpPr txBox="1"/>
          <p:nvPr/>
        </p:nvSpPr>
        <p:spPr>
          <a:xfrm>
            <a:off x="0" y="0"/>
            <a:ext cx="9144000" cy="6198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latin typeface="Raleway"/>
                <a:ea typeface="Raleway"/>
                <a:cs typeface="Raleway"/>
                <a:sym typeface="Raleway"/>
              </a:rPr>
              <a:t>3: Assess product sales by day of the week at the resellers. What can we learn about sales trends?</a:t>
            </a:r>
            <a:endParaRPr>
              <a:solidFill>
                <a:schemeClr val="dk1"/>
              </a:solidFill>
              <a:latin typeface="Raleway"/>
              <a:ea typeface="Raleway"/>
              <a:cs typeface="Raleway"/>
              <a:sym typeface="Raleway"/>
            </a:endParaRPr>
          </a:p>
        </p:txBody>
      </p:sp>
      <p:sp>
        <p:nvSpPr>
          <p:cNvPr id="314" name="Shape 314"/>
          <p:cNvSpPr txBox="1"/>
          <p:nvPr/>
        </p:nvSpPr>
        <p:spPr>
          <a:xfrm>
            <a:off x="351025" y="486025"/>
            <a:ext cx="8260500" cy="37338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Clr>
                <a:schemeClr val="dk1"/>
              </a:buClr>
              <a:buSzPts val="1400"/>
              <a:buFont typeface="Raleway"/>
              <a:buChar char="-"/>
            </a:pPr>
            <a:r>
              <a:rPr lang="en">
                <a:solidFill>
                  <a:schemeClr val="dk1"/>
                </a:solidFill>
                <a:latin typeface="Raleway"/>
                <a:ea typeface="Raleway"/>
                <a:cs typeface="Raleway"/>
                <a:sym typeface="Raleway"/>
              </a:rPr>
              <a:t>We do not observe anything significant if we have all the data displayed by day of the week for Indiana Department Store, but we see a pattern if we observe the data of Walmart Supercenter with peaks on Friday and Monday</a:t>
            </a:r>
            <a:br>
              <a:rPr lang="en">
                <a:solidFill>
                  <a:schemeClr val="dk1"/>
                </a:solidFill>
                <a:latin typeface="Raleway"/>
                <a:ea typeface="Raleway"/>
                <a:cs typeface="Raleway"/>
                <a:sym typeface="Raleway"/>
              </a:rPr>
            </a:br>
            <a:endParaRPr>
              <a:solidFill>
                <a:schemeClr val="dk1"/>
              </a:solidFill>
              <a:latin typeface="Raleway"/>
              <a:ea typeface="Raleway"/>
              <a:cs typeface="Raleway"/>
              <a:sym typeface="Raleway"/>
            </a:endParaRPr>
          </a:p>
          <a:p>
            <a:pPr indent="-317500" lvl="0" marL="457200" rtl="0">
              <a:spcBef>
                <a:spcPts val="0"/>
              </a:spcBef>
              <a:spcAft>
                <a:spcPts val="0"/>
              </a:spcAft>
              <a:buClr>
                <a:schemeClr val="dk1"/>
              </a:buClr>
              <a:buSzPts val="1400"/>
              <a:buFont typeface="Raleway"/>
              <a:buChar char="-"/>
            </a:pPr>
            <a:r>
              <a:rPr lang="en">
                <a:solidFill>
                  <a:schemeClr val="dk1"/>
                </a:solidFill>
                <a:latin typeface="Raleway"/>
                <a:ea typeface="Raleway"/>
                <a:cs typeface="Raleway"/>
                <a:sym typeface="Raleway"/>
              </a:rPr>
              <a:t>We performed an example analysis of Denim Jeans for Indiana Department Store to see if we could observe any trend by specific product; we observed that for the year 2013, the Sales Amount a peak on Wednesdays which is not significant, but the same peaks becomes highly significant for the year 2014 </a:t>
            </a:r>
            <a:endParaRPr>
              <a:solidFill>
                <a:schemeClr val="dk1"/>
              </a:solidFill>
              <a:latin typeface="Raleway"/>
              <a:ea typeface="Raleway"/>
              <a:cs typeface="Raleway"/>
              <a:sym typeface="Raleway"/>
            </a:endParaRPr>
          </a:p>
          <a:p>
            <a:pPr indent="0" lvl="0" marL="0" rtl="0">
              <a:spcBef>
                <a:spcPts val="0"/>
              </a:spcBef>
              <a:spcAft>
                <a:spcPts val="0"/>
              </a:spcAft>
              <a:buNone/>
            </a:pPr>
            <a:r>
              <a:t/>
            </a:r>
            <a:endParaRPr>
              <a:solidFill>
                <a:schemeClr val="dk1"/>
              </a:solidFill>
              <a:latin typeface="Raleway"/>
              <a:ea typeface="Raleway"/>
              <a:cs typeface="Raleway"/>
              <a:sym typeface="Raleway"/>
            </a:endParaRPr>
          </a:p>
          <a:p>
            <a:pPr indent="-317500" lvl="0" marL="457200" rtl="0">
              <a:spcBef>
                <a:spcPts val="0"/>
              </a:spcBef>
              <a:spcAft>
                <a:spcPts val="0"/>
              </a:spcAft>
              <a:buClr>
                <a:schemeClr val="dk1"/>
              </a:buClr>
              <a:buSzPts val="1400"/>
              <a:buFont typeface="Raleway"/>
              <a:buChar char="-"/>
            </a:pPr>
            <a:r>
              <a:rPr lang="en">
                <a:solidFill>
                  <a:schemeClr val="dk1"/>
                </a:solidFill>
                <a:latin typeface="Raleway"/>
                <a:ea typeface="Raleway"/>
                <a:cs typeface="Raleway"/>
                <a:sym typeface="Raleway"/>
              </a:rPr>
              <a:t>Also, we observe that Denim Jeans shows different results for Walmart Supercenter for the 2014, where it only has Sales Amount on Sunday for the weeks of 32-39. This behavior can be observed for different days for different selection of weeks</a:t>
            </a:r>
            <a:endParaRPr>
              <a:solidFill>
                <a:schemeClr val="dk1"/>
              </a:solidFill>
              <a:latin typeface="Raleway"/>
              <a:ea typeface="Raleway"/>
              <a:cs typeface="Raleway"/>
              <a:sym typeface="Raleway"/>
            </a:endParaRPr>
          </a:p>
          <a:p>
            <a:pPr indent="0" lvl="0" marL="0" rtl="0">
              <a:spcBef>
                <a:spcPts val="0"/>
              </a:spcBef>
              <a:spcAft>
                <a:spcPts val="0"/>
              </a:spcAft>
              <a:buNone/>
            </a:pPr>
            <a:r>
              <a:t/>
            </a:r>
            <a:endParaRPr>
              <a:solidFill>
                <a:schemeClr val="dk1"/>
              </a:solidFill>
              <a:latin typeface="Raleway"/>
              <a:ea typeface="Raleway"/>
              <a:cs typeface="Raleway"/>
              <a:sym typeface="Raleway"/>
            </a:endParaRPr>
          </a:p>
          <a:p>
            <a:pPr indent="-317500" lvl="0" marL="457200" rtl="0">
              <a:spcBef>
                <a:spcPts val="0"/>
              </a:spcBef>
              <a:spcAft>
                <a:spcPts val="0"/>
              </a:spcAft>
              <a:buClr>
                <a:schemeClr val="dk1"/>
              </a:buClr>
              <a:buSzPts val="1400"/>
              <a:buFont typeface="Raleway"/>
              <a:buChar char="-"/>
            </a:pPr>
            <a:r>
              <a:rPr lang="en">
                <a:solidFill>
                  <a:schemeClr val="dk1"/>
                </a:solidFill>
                <a:latin typeface="Raleway"/>
                <a:ea typeface="Raleway"/>
                <a:cs typeface="Raleway"/>
                <a:sym typeface="Raleway"/>
              </a:rPr>
              <a:t>Overall, we observe a rising trend for all the products in the year 2013 for Indiana Department Store, while we only have data post the 40th week for Walmart Supercenter which limits our analysis for 2013</a:t>
            </a:r>
            <a:br>
              <a:rPr lang="en">
                <a:solidFill>
                  <a:schemeClr val="dk1"/>
                </a:solidFill>
                <a:latin typeface="Raleway"/>
                <a:ea typeface="Raleway"/>
                <a:cs typeface="Raleway"/>
                <a:sym typeface="Raleway"/>
              </a:rPr>
            </a:br>
            <a:endParaRPr>
              <a:solidFill>
                <a:schemeClr val="dk1"/>
              </a:solidFill>
              <a:latin typeface="Raleway"/>
              <a:ea typeface="Raleway"/>
              <a:cs typeface="Raleway"/>
              <a:sym typeface="Raleway"/>
            </a:endParaRPr>
          </a:p>
          <a:p>
            <a:pPr indent="-317500" lvl="0" marL="457200" rtl="0">
              <a:spcBef>
                <a:spcPts val="0"/>
              </a:spcBef>
              <a:spcAft>
                <a:spcPts val="0"/>
              </a:spcAft>
              <a:buClr>
                <a:schemeClr val="dk1"/>
              </a:buClr>
              <a:buSzPts val="1400"/>
              <a:buFont typeface="Raleway"/>
              <a:buChar char="-"/>
            </a:pPr>
            <a:r>
              <a:rPr lang="en">
                <a:solidFill>
                  <a:schemeClr val="dk1"/>
                </a:solidFill>
                <a:latin typeface="Raleway"/>
                <a:ea typeface="Raleway"/>
                <a:cs typeface="Raleway"/>
                <a:sym typeface="Raleway"/>
              </a:rPr>
              <a:t>Although, we observe highly unusual trends for Walmart Supercenter for the year 2014 with days such as Sunday or Monday, posting sales on only few weeks of the year</a:t>
            </a:r>
            <a:endParaRPr>
              <a:solidFill>
                <a:schemeClr val="dk1"/>
              </a:solidFill>
              <a:latin typeface="Raleway"/>
              <a:ea typeface="Raleway"/>
              <a:cs typeface="Raleway"/>
              <a:sym typeface="Raleway"/>
            </a:endParaRPr>
          </a:p>
          <a:p>
            <a:pPr indent="0" lvl="0" marL="0" rtl="0">
              <a:spcBef>
                <a:spcPts val="0"/>
              </a:spcBef>
              <a:spcAft>
                <a:spcPts val="0"/>
              </a:spcAft>
              <a:buNone/>
            </a:pPr>
            <a:r>
              <a:t/>
            </a:r>
            <a:endParaRPr>
              <a:solidFill>
                <a:schemeClr val="dk1"/>
              </a:solidFill>
              <a:latin typeface="Raleway"/>
              <a:ea typeface="Raleway"/>
              <a:cs typeface="Raleway"/>
              <a:sym typeface="Ralewa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Shape 319"/>
          <p:cNvSpPr txBox="1"/>
          <p:nvPr/>
        </p:nvSpPr>
        <p:spPr>
          <a:xfrm>
            <a:off x="61200" y="217175"/>
            <a:ext cx="9021000" cy="5190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200">
                <a:solidFill>
                  <a:schemeClr val="dk1"/>
                </a:solidFill>
                <a:latin typeface="Raleway"/>
                <a:ea typeface="Raleway"/>
                <a:cs typeface="Raleway"/>
                <a:sym typeface="Raleway"/>
              </a:rPr>
              <a:t>4: Compare the performance of resellers located in states with other non-reseller sales in the same state vs resellers that are in states without non-reseller sales in the same state. What can we learn about co-locating resellers with other types of sales?</a:t>
            </a:r>
            <a:endParaRPr sz="1200">
              <a:solidFill>
                <a:schemeClr val="dk1"/>
              </a:solidFill>
              <a:latin typeface="Raleway"/>
              <a:ea typeface="Raleway"/>
              <a:cs typeface="Raleway"/>
              <a:sym typeface="Raleway"/>
            </a:endParaRPr>
          </a:p>
          <a:p>
            <a:pPr indent="0" lvl="0" marL="0" rtl="0">
              <a:lnSpc>
                <a:spcPct val="115000"/>
              </a:lnSpc>
              <a:spcBef>
                <a:spcPts val="0"/>
              </a:spcBef>
              <a:spcAft>
                <a:spcPts val="0"/>
              </a:spcAft>
              <a:buClr>
                <a:schemeClr val="dk1"/>
              </a:buClr>
              <a:buSzPts val="1100"/>
              <a:buFont typeface="Arial"/>
              <a:buNone/>
            </a:pPr>
            <a:r>
              <a:t/>
            </a:r>
            <a:endParaRPr sz="1250">
              <a:solidFill>
                <a:schemeClr val="dk1"/>
              </a:solidFill>
            </a:endParaRPr>
          </a:p>
          <a:p>
            <a:pPr indent="0" lvl="0" marL="0">
              <a:spcBef>
                <a:spcPts val="0"/>
              </a:spcBef>
              <a:spcAft>
                <a:spcPts val="0"/>
              </a:spcAft>
              <a:buNone/>
            </a:pPr>
            <a:r>
              <a:t/>
            </a:r>
            <a:endParaRPr/>
          </a:p>
        </p:txBody>
      </p:sp>
      <p:pic>
        <p:nvPicPr>
          <p:cNvPr id="320" name="Shape 320"/>
          <p:cNvPicPr preferRelativeResize="0"/>
          <p:nvPr/>
        </p:nvPicPr>
        <p:blipFill>
          <a:blip r:embed="rId3">
            <a:alphaModFix/>
          </a:blip>
          <a:stretch>
            <a:fillRect/>
          </a:stretch>
        </p:blipFill>
        <p:spPr>
          <a:xfrm>
            <a:off x="1440974" y="887262"/>
            <a:ext cx="6262052" cy="3368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Shape 325"/>
          <p:cNvSpPr txBox="1"/>
          <p:nvPr/>
        </p:nvSpPr>
        <p:spPr>
          <a:xfrm>
            <a:off x="61200" y="217175"/>
            <a:ext cx="9021000" cy="5190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200">
                <a:solidFill>
                  <a:schemeClr val="dk1"/>
                </a:solidFill>
                <a:latin typeface="Raleway"/>
                <a:ea typeface="Raleway"/>
                <a:cs typeface="Raleway"/>
                <a:sym typeface="Raleway"/>
              </a:rPr>
              <a:t>4: Compare the performance of resellers located in states with other non-reseller sales in the same state vs resellers that are in states without non-reseller sales in the same state. What can we learn about co-locating resellers with other types of sales?</a:t>
            </a:r>
            <a:endParaRPr sz="1200">
              <a:solidFill>
                <a:schemeClr val="dk1"/>
              </a:solidFill>
              <a:latin typeface="Raleway"/>
              <a:ea typeface="Raleway"/>
              <a:cs typeface="Raleway"/>
              <a:sym typeface="Raleway"/>
            </a:endParaRPr>
          </a:p>
          <a:p>
            <a:pPr indent="0" lvl="0" marL="0" rtl="0">
              <a:lnSpc>
                <a:spcPct val="115000"/>
              </a:lnSpc>
              <a:spcBef>
                <a:spcPts val="0"/>
              </a:spcBef>
              <a:spcAft>
                <a:spcPts val="0"/>
              </a:spcAft>
              <a:buClr>
                <a:schemeClr val="dk1"/>
              </a:buClr>
              <a:buSzPts val="1100"/>
              <a:buFont typeface="Arial"/>
              <a:buNone/>
            </a:pPr>
            <a:r>
              <a:t/>
            </a:r>
            <a:endParaRPr sz="1250">
              <a:solidFill>
                <a:schemeClr val="dk1"/>
              </a:solidFill>
            </a:endParaRPr>
          </a:p>
          <a:p>
            <a:pPr indent="0" lvl="0" marL="0" rtl="0">
              <a:spcBef>
                <a:spcPts val="0"/>
              </a:spcBef>
              <a:spcAft>
                <a:spcPts val="0"/>
              </a:spcAft>
              <a:buNone/>
            </a:pPr>
            <a:r>
              <a:t/>
            </a:r>
            <a:endParaRPr/>
          </a:p>
        </p:txBody>
      </p:sp>
      <p:pic>
        <p:nvPicPr>
          <p:cNvPr id="326" name="Shape 326"/>
          <p:cNvPicPr preferRelativeResize="0"/>
          <p:nvPr/>
        </p:nvPicPr>
        <p:blipFill>
          <a:blip r:embed="rId3">
            <a:alphaModFix/>
          </a:blip>
          <a:stretch>
            <a:fillRect/>
          </a:stretch>
        </p:blipFill>
        <p:spPr>
          <a:xfrm>
            <a:off x="1514300" y="869300"/>
            <a:ext cx="6114801" cy="3404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nvSpPr>
        <p:spPr>
          <a:xfrm>
            <a:off x="130075" y="180100"/>
            <a:ext cx="8967900" cy="905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a:latin typeface="Raleway"/>
                <a:ea typeface="Raleway"/>
                <a:cs typeface="Raleway"/>
                <a:sym typeface="Raleway"/>
              </a:rPr>
              <a:t>1 A: </a:t>
            </a:r>
            <a:r>
              <a:rPr lang="en">
                <a:solidFill>
                  <a:schemeClr val="dk1"/>
                </a:solidFill>
                <a:latin typeface="Raleway"/>
                <a:ea typeface="Raleway"/>
                <a:cs typeface="Raleway"/>
                <a:sym typeface="Raleway"/>
              </a:rPr>
              <a:t>How has each of the resellers performed against target in 2013 and so far in 2014?</a:t>
            </a:r>
            <a:endParaRPr>
              <a:solidFill>
                <a:schemeClr val="dk1"/>
              </a:solidFill>
              <a:latin typeface="Raleway"/>
              <a:ea typeface="Raleway"/>
              <a:cs typeface="Raleway"/>
              <a:sym typeface="Raleway"/>
            </a:endParaRPr>
          </a:p>
          <a:p>
            <a:pPr indent="0" lvl="0" marL="0" rtl="0">
              <a:lnSpc>
                <a:spcPct val="115000"/>
              </a:lnSpc>
              <a:spcBef>
                <a:spcPts val="0"/>
              </a:spcBef>
              <a:spcAft>
                <a:spcPts val="0"/>
              </a:spcAft>
              <a:buClr>
                <a:schemeClr val="dk1"/>
              </a:buClr>
              <a:buSzPts val="1100"/>
              <a:buFont typeface="Arial"/>
              <a:buNone/>
            </a:pPr>
            <a:r>
              <a:rPr lang="en">
                <a:solidFill>
                  <a:schemeClr val="dk1"/>
                </a:solidFill>
                <a:latin typeface="Raleway"/>
                <a:ea typeface="Raleway"/>
                <a:cs typeface="Raleway"/>
                <a:sym typeface="Raleway"/>
              </a:rPr>
              <a:t>Do you expect them to meet the target in 2014 by the end of the year?</a:t>
            </a:r>
            <a:endParaRPr>
              <a:solidFill>
                <a:schemeClr val="dk1"/>
              </a:solidFill>
              <a:latin typeface="Raleway"/>
              <a:ea typeface="Raleway"/>
              <a:cs typeface="Raleway"/>
              <a:sym typeface="Raleway"/>
            </a:endParaRPr>
          </a:p>
        </p:txBody>
      </p:sp>
      <p:sp>
        <p:nvSpPr>
          <p:cNvPr id="159" name="Shape 159"/>
          <p:cNvSpPr txBox="1"/>
          <p:nvPr/>
        </p:nvSpPr>
        <p:spPr>
          <a:xfrm>
            <a:off x="7321700" y="4698550"/>
            <a:ext cx="2706900" cy="33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solidFill>
                  <a:schemeClr val="dk1"/>
                </a:solidFill>
                <a:latin typeface="Raleway"/>
                <a:ea typeface="Raleway"/>
                <a:cs typeface="Raleway"/>
                <a:sym typeface="Raleway"/>
              </a:rPr>
              <a:t>Reseller: Department Stores</a:t>
            </a:r>
            <a:endParaRPr sz="1000">
              <a:latin typeface="Raleway"/>
              <a:ea typeface="Raleway"/>
              <a:cs typeface="Raleway"/>
              <a:sym typeface="Raleway"/>
            </a:endParaRPr>
          </a:p>
        </p:txBody>
      </p:sp>
      <p:sp>
        <p:nvSpPr>
          <p:cNvPr id="160" name="Shape 160"/>
          <p:cNvSpPr txBox="1"/>
          <p:nvPr/>
        </p:nvSpPr>
        <p:spPr>
          <a:xfrm>
            <a:off x="4807450" y="4248325"/>
            <a:ext cx="1361400" cy="111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latin typeface="Raleway"/>
              <a:ea typeface="Raleway"/>
              <a:cs typeface="Raleway"/>
              <a:sym typeface="Raleway"/>
            </a:endParaRPr>
          </a:p>
        </p:txBody>
      </p:sp>
      <p:sp>
        <p:nvSpPr>
          <p:cNvPr id="161" name="Shape 161"/>
          <p:cNvSpPr txBox="1"/>
          <p:nvPr/>
        </p:nvSpPr>
        <p:spPr>
          <a:xfrm>
            <a:off x="765750" y="4302700"/>
            <a:ext cx="2085900" cy="238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latin typeface="Raleway"/>
              <a:ea typeface="Raleway"/>
              <a:cs typeface="Raleway"/>
              <a:sym typeface="Raleway"/>
            </a:endParaRPr>
          </a:p>
          <a:p>
            <a:pPr indent="0" lvl="0" marL="0">
              <a:spcBef>
                <a:spcPts val="0"/>
              </a:spcBef>
              <a:spcAft>
                <a:spcPts val="0"/>
              </a:spcAft>
              <a:buNone/>
            </a:pPr>
            <a:r>
              <a:t/>
            </a:r>
            <a:endParaRPr>
              <a:latin typeface="Raleway"/>
              <a:ea typeface="Raleway"/>
              <a:cs typeface="Raleway"/>
              <a:sym typeface="Raleway"/>
            </a:endParaRPr>
          </a:p>
        </p:txBody>
      </p:sp>
      <p:pic>
        <p:nvPicPr>
          <p:cNvPr id="162" name="Shape 162"/>
          <p:cNvPicPr preferRelativeResize="0"/>
          <p:nvPr/>
        </p:nvPicPr>
        <p:blipFill>
          <a:blip r:embed="rId3">
            <a:alphaModFix/>
          </a:blip>
          <a:stretch>
            <a:fillRect/>
          </a:stretch>
        </p:blipFill>
        <p:spPr>
          <a:xfrm>
            <a:off x="130075" y="844050"/>
            <a:ext cx="4333273" cy="3515577"/>
          </a:xfrm>
          <a:prstGeom prst="rect">
            <a:avLst/>
          </a:prstGeom>
          <a:noFill/>
          <a:ln>
            <a:noFill/>
          </a:ln>
        </p:spPr>
      </p:pic>
      <p:pic>
        <p:nvPicPr>
          <p:cNvPr id="163" name="Shape 163"/>
          <p:cNvPicPr preferRelativeResize="0"/>
          <p:nvPr/>
        </p:nvPicPr>
        <p:blipFill>
          <a:blip r:embed="rId4">
            <a:alphaModFix/>
          </a:blip>
          <a:stretch>
            <a:fillRect/>
          </a:stretch>
        </p:blipFill>
        <p:spPr>
          <a:xfrm>
            <a:off x="4560300" y="822550"/>
            <a:ext cx="4441702" cy="35585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Shape 331"/>
          <p:cNvSpPr txBox="1"/>
          <p:nvPr/>
        </p:nvSpPr>
        <p:spPr>
          <a:xfrm>
            <a:off x="61200" y="217175"/>
            <a:ext cx="9021000" cy="5190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200">
                <a:solidFill>
                  <a:schemeClr val="dk1"/>
                </a:solidFill>
                <a:latin typeface="Raleway"/>
                <a:ea typeface="Raleway"/>
                <a:cs typeface="Raleway"/>
                <a:sym typeface="Raleway"/>
              </a:rPr>
              <a:t>4: Compare the performance of resellers located in states with other non-reseller sales in the same state vs resellers that are in states without non-reseller sales in the same state. What can we learn about co-locating resellers with other types of sales?</a:t>
            </a:r>
            <a:endParaRPr sz="1200">
              <a:solidFill>
                <a:schemeClr val="dk1"/>
              </a:solidFill>
              <a:latin typeface="Raleway"/>
              <a:ea typeface="Raleway"/>
              <a:cs typeface="Raleway"/>
              <a:sym typeface="Raleway"/>
            </a:endParaRPr>
          </a:p>
          <a:p>
            <a:pPr indent="0" lvl="0" marL="0" rtl="0">
              <a:lnSpc>
                <a:spcPct val="115000"/>
              </a:lnSpc>
              <a:spcBef>
                <a:spcPts val="0"/>
              </a:spcBef>
              <a:spcAft>
                <a:spcPts val="0"/>
              </a:spcAft>
              <a:buClr>
                <a:schemeClr val="dk1"/>
              </a:buClr>
              <a:buSzPts val="1100"/>
              <a:buFont typeface="Arial"/>
              <a:buNone/>
            </a:pPr>
            <a:r>
              <a:t/>
            </a:r>
            <a:endParaRPr sz="1250">
              <a:solidFill>
                <a:schemeClr val="dk1"/>
              </a:solidFill>
            </a:endParaRPr>
          </a:p>
          <a:p>
            <a:pPr indent="0" lvl="0" marL="0" rtl="0">
              <a:spcBef>
                <a:spcPts val="0"/>
              </a:spcBef>
              <a:spcAft>
                <a:spcPts val="0"/>
              </a:spcAft>
              <a:buNone/>
            </a:pPr>
            <a:r>
              <a:t/>
            </a:r>
            <a:endParaRPr/>
          </a:p>
        </p:txBody>
      </p:sp>
      <p:sp>
        <p:nvSpPr>
          <p:cNvPr id="332" name="Shape 332"/>
          <p:cNvSpPr txBox="1"/>
          <p:nvPr/>
        </p:nvSpPr>
        <p:spPr>
          <a:xfrm>
            <a:off x="621425" y="1145325"/>
            <a:ext cx="7896900" cy="31836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Font typeface="Raleway"/>
              <a:buChar char="-"/>
            </a:pPr>
            <a:r>
              <a:rPr lang="en">
                <a:latin typeface="Raleway"/>
                <a:ea typeface="Raleway"/>
                <a:cs typeface="Raleway"/>
                <a:sym typeface="Raleway"/>
              </a:rPr>
              <a:t>We do not observe any significant trend change if we compare the resellers and non-resellers performance for the states of Indiana and Mississippi in the year 2013; also we only have data for the Department Store of Walmart Supercenter for the last quarter   </a:t>
            </a:r>
            <a:br>
              <a:rPr lang="en">
                <a:latin typeface="Raleway"/>
                <a:ea typeface="Raleway"/>
                <a:cs typeface="Raleway"/>
                <a:sym typeface="Raleway"/>
              </a:rPr>
            </a:br>
            <a:endParaRPr>
              <a:latin typeface="Raleway"/>
              <a:ea typeface="Raleway"/>
              <a:cs typeface="Raleway"/>
              <a:sym typeface="Raleway"/>
            </a:endParaRPr>
          </a:p>
          <a:p>
            <a:pPr indent="-317500" lvl="0" marL="457200" rtl="0">
              <a:spcBef>
                <a:spcPts val="0"/>
              </a:spcBef>
              <a:spcAft>
                <a:spcPts val="0"/>
              </a:spcAft>
              <a:buSzPts val="1400"/>
              <a:buFont typeface="Raleway"/>
              <a:buChar char="-"/>
            </a:pPr>
            <a:r>
              <a:rPr lang="en">
                <a:latin typeface="Raleway"/>
                <a:ea typeface="Raleway"/>
                <a:cs typeface="Raleway"/>
                <a:sym typeface="Raleway"/>
              </a:rPr>
              <a:t>We can observe a decline in the sales of Branded Franchise in the state of Mississippi and an increase in the sales of Department Store for the year 2014, but the sales of Boutiques doesn’t have a significant impact.</a:t>
            </a:r>
            <a:br>
              <a:rPr lang="en">
                <a:latin typeface="Raleway"/>
                <a:ea typeface="Raleway"/>
                <a:cs typeface="Raleway"/>
                <a:sym typeface="Raleway"/>
              </a:rPr>
            </a:br>
            <a:endParaRPr>
              <a:latin typeface="Raleway"/>
              <a:ea typeface="Raleway"/>
              <a:cs typeface="Raleway"/>
              <a:sym typeface="Raleway"/>
            </a:endParaRPr>
          </a:p>
          <a:p>
            <a:pPr indent="-317500" lvl="0" marL="457200">
              <a:spcBef>
                <a:spcPts val="0"/>
              </a:spcBef>
              <a:spcAft>
                <a:spcPts val="0"/>
              </a:spcAft>
              <a:buSzPts val="1400"/>
              <a:buFont typeface="Raleway"/>
              <a:buChar char="-"/>
            </a:pPr>
            <a:r>
              <a:rPr lang="en">
                <a:latin typeface="Raleway"/>
                <a:ea typeface="Raleway"/>
                <a:cs typeface="Raleway"/>
                <a:sym typeface="Raleway"/>
              </a:rPr>
              <a:t>We do not observe any significant impact of non-resellers with resellers as per the observations made, while it is possible that the decline in sales of the Branded Franchise could have been brought about by the rise in the sales of Department Stores in Mississippi   </a:t>
            </a:r>
            <a:endParaRPr>
              <a:latin typeface="Raleway"/>
              <a:ea typeface="Raleway"/>
              <a:cs typeface="Raleway"/>
              <a:sym typeface="Raleway"/>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Shape 337"/>
          <p:cNvSpPr/>
          <p:nvPr/>
        </p:nvSpPr>
        <p:spPr>
          <a:xfrm>
            <a:off x="0" y="2955479"/>
            <a:ext cx="9144000" cy="1512000"/>
          </a:xfrm>
          <a:prstGeom prst="rect">
            <a:avLst/>
          </a:prstGeom>
          <a:solidFill>
            <a:srgbClr val="E5463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8" name="Shape 338"/>
          <p:cNvSpPr txBox="1"/>
          <p:nvPr/>
        </p:nvSpPr>
        <p:spPr>
          <a:xfrm>
            <a:off x="1828381" y="3297304"/>
            <a:ext cx="5472600" cy="542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Font typeface="Arial"/>
              <a:buNone/>
            </a:pPr>
            <a:r>
              <a:rPr b="1" lang="en" sz="3600">
                <a:solidFill>
                  <a:schemeClr val="lt1"/>
                </a:solidFill>
                <a:latin typeface="Arial"/>
                <a:ea typeface="Arial"/>
                <a:cs typeface="Arial"/>
                <a:sym typeface="Arial"/>
              </a:rPr>
              <a:t>Thank you</a:t>
            </a:r>
            <a:endParaRPr b="1" sz="3600">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nvSpPr>
        <p:spPr>
          <a:xfrm>
            <a:off x="130075" y="180100"/>
            <a:ext cx="8967900" cy="905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a:latin typeface="Raleway"/>
                <a:ea typeface="Raleway"/>
                <a:cs typeface="Raleway"/>
                <a:sym typeface="Raleway"/>
              </a:rPr>
              <a:t>1 A: </a:t>
            </a:r>
            <a:r>
              <a:rPr lang="en">
                <a:solidFill>
                  <a:schemeClr val="dk1"/>
                </a:solidFill>
                <a:latin typeface="Raleway"/>
                <a:ea typeface="Raleway"/>
                <a:cs typeface="Raleway"/>
                <a:sym typeface="Raleway"/>
              </a:rPr>
              <a:t>How has each of the resellers performed against target in 2013 and so far in 2014?</a:t>
            </a:r>
            <a:endParaRPr>
              <a:solidFill>
                <a:schemeClr val="dk1"/>
              </a:solidFill>
              <a:latin typeface="Raleway"/>
              <a:ea typeface="Raleway"/>
              <a:cs typeface="Raleway"/>
              <a:sym typeface="Raleway"/>
            </a:endParaRPr>
          </a:p>
          <a:p>
            <a:pPr indent="0" lvl="0" marL="0" rtl="0">
              <a:lnSpc>
                <a:spcPct val="115000"/>
              </a:lnSpc>
              <a:spcBef>
                <a:spcPts val="0"/>
              </a:spcBef>
              <a:spcAft>
                <a:spcPts val="0"/>
              </a:spcAft>
              <a:buClr>
                <a:schemeClr val="dk1"/>
              </a:buClr>
              <a:buSzPts val="1100"/>
              <a:buFont typeface="Arial"/>
              <a:buNone/>
            </a:pPr>
            <a:r>
              <a:rPr lang="en">
                <a:solidFill>
                  <a:schemeClr val="dk1"/>
                </a:solidFill>
                <a:latin typeface="Raleway"/>
                <a:ea typeface="Raleway"/>
                <a:cs typeface="Raleway"/>
                <a:sym typeface="Raleway"/>
              </a:rPr>
              <a:t>Do you expect them to meet the target in 2014 by the end of the year?</a:t>
            </a:r>
            <a:endParaRPr>
              <a:solidFill>
                <a:schemeClr val="dk1"/>
              </a:solidFill>
              <a:latin typeface="Raleway"/>
              <a:ea typeface="Raleway"/>
              <a:cs typeface="Raleway"/>
              <a:sym typeface="Raleway"/>
            </a:endParaRPr>
          </a:p>
        </p:txBody>
      </p:sp>
      <p:sp>
        <p:nvSpPr>
          <p:cNvPr id="169" name="Shape 169"/>
          <p:cNvSpPr txBox="1"/>
          <p:nvPr/>
        </p:nvSpPr>
        <p:spPr>
          <a:xfrm>
            <a:off x="7321700" y="4698550"/>
            <a:ext cx="2706900" cy="339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chemeClr val="dk1"/>
                </a:solidFill>
                <a:latin typeface="Raleway"/>
                <a:ea typeface="Raleway"/>
                <a:cs typeface="Raleway"/>
                <a:sym typeface="Raleway"/>
              </a:rPr>
              <a:t>Reseller: Department Stores</a:t>
            </a:r>
            <a:endParaRPr sz="1000">
              <a:latin typeface="Raleway"/>
              <a:ea typeface="Raleway"/>
              <a:cs typeface="Raleway"/>
              <a:sym typeface="Raleway"/>
            </a:endParaRPr>
          </a:p>
        </p:txBody>
      </p:sp>
      <p:sp>
        <p:nvSpPr>
          <p:cNvPr id="170" name="Shape 170"/>
          <p:cNvSpPr txBox="1"/>
          <p:nvPr/>
        </p:nvSpPr>
        <p:spPr>
          <a:xfrm>
            <a:off x="4807450" y="4248325"/>
            <a:ext cx="1361400" cy="111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latin typeface="Raleway"/>
              <a:ea typeface="Raleway"/>
              <a:cs typeface="Raleway"/>
              <a:sym typeface="Raleway"/>
            </a:endParaRPr>
          </a:p>
        </p:txBody>
      </p:sp>
      <p:sp>
        <p:nvSpPr>
          <p:cNvPr id="171" name="Shape 171"/>
          <p:cNvSpPr txBox="1"/>
          <p:nvPr/>
        </p:nvSpPr>
        <p:spPr>
          <a:xfrm>
            <a:off x="765750" y="4302700"/>
            <a:ext cx="2085900" cy="238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latin typeface="Raleway"/>
              <a:ea typeface="Raleway"/>
              <a:cs typeface="Raleway"/>
              <a:sym typeface="Raleway"/>
            </a:endParaRPr>
          </a:p>
          <a:p>
            <a:pPr indent="0" lvl="0" marL="0" rtl="0">
              <a:spcBef>
                <a:spcPts val="0"/>
              </a:spcBef>
              <a:spcAft>
                <a:spcPts val="0"/>
              </a:spcAft>
              <a:buNone/>
            </a:pPr>
            <a:r>
              <a:t/>
            </a:r>
            <a:endParaRPr>
              <a:latin typeface="Raleway"/>
              <a:ea typeface="Raleway"/>
              <a:cs typeface="Raleway"/>
              <a:sym typeface="Raleway"/>
            </a:endParaRPr>
          </a:p>
        </p:txBody>
      </p:sp>
      <p:pic>
        <p:nvPicPr>
          <p:cNvPr id="172" name="Shape 172"/>
          <p:cNvPicPr preferRelativeResize="0"/>
          <p:nvPr/>
        </p:nvPicPr>
        <p:blipFill>
          <a:blip r:embed="rId3">
            <a:alphaModFix/>
          </a:blip>
          <a:stretch>
            <a:fillRect/>
          </a:stretch>
        </p:blipFill>
        <p:spPr>
          <a:xfrm>
            <a:off x="130075" y="809478"/>
            <a:ext cx="4444215" cy="3550151"/>
          </a:xfrm>
          <a:prstGeom prst="rect">
            <a:avLst/>
          </a:prstGeom>
          <a:noFill/>
          <a:ln>
            <a:noFill/>
          </a:ln>
        </p:spPr>
      </p:pic>
      <p:pic>
        <p:nvPicPr>
          <p:cNvPr id="173" name="Shape 173"/>
          <p:cNvPicPr preferRelativeResize="0"/>
          <p:nvPr/>
        </p:nvPicPr>
        <p:blipFill>
          <a:blip r:embed="rId4">
            <a:alphaModFix/>
          </a:blip>
          <a:stretch>
            <a:fillRect/>
          </a:stretch>
        </p:blipFill>
        <p:spPr>
          <a:xfrm>
            <a:off x="4668463" y="809475"/>
            <a:ext cx="4314787" cy="34660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nvSpPr>
        <p:spPr>
          <a:xfrm>
            <a:off x="130075" y="180100"/>
            <a:ext cx="8967900" cy="905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a:latin typeface="Raleway"/>
                <a:ea typeface="Raleway"/>
                <a:cs typeface="Raleway"/>
                <a:sym typeface="Raleway"/>
              </a:rPr>
              <a:t>1 A: </a:t>
            </a:r>
            <a:r>
              <a:rPr lang="en">
                <a:solidFill>
                  <a:schemeClr val="dk1"/>
                </a:solidFill>
                <a:latin typeface="Raleway"/>
                <a:ea typeface="Raleway"/>
                <a:cs typeface="Raleway"/>
                <a:sym typeface="Raleway"/>
              </a:rPr>
              <a:t>How has each of the resellers performed against target in 2013 and so far in 2014?</a:t>
            </a:r>
            <a:endParaRPr>
              <a:solidFill>
                <a:schemeClr val="dk1"/>
              </a:solidFill>
              <a:latin typeface="Raleway"/>
              <a:ea typeface="Raleway"/>
              <a:cs typeface="Raleway"/>
              <a:sym typeface="Raleway"/>
            </a:endParaRPr>
          </a:p>
          <a:p>
            <a:pPr indent="0" lvl="0" marL="0" rtl="0">
              <a:lnSpc>
                <a:spcPct val="115000"/>
              </a:lnSpc>
              <a:spcBef>
                <a:spcPts val="0"/>
              </a:spcBef>
              <a:spcAft>
                <a:spcPts val="0"/>
              </a:spcAft>
              <a:buClr>
                <a:schemeClr val="dk1"/>
              </a:buClr>
              <a:buSzPts val="1100"/>
              <a:buFont typeface="Arial"/>
              <a:buNone/>
            </a:pPr>
            <a:r>
              <a:rPr lang="en">
                <a:solidFill>
                  <a:schemeClr val="dk1"/>
                </a:solidFill>
                <a:latin typeface="Raleway"/>
                <a:ea typeface="Raleway"/>
                <a:cs typeface="Raleway"/>
                <a:sym typeface="Raleway"/>
              </a:rPr>
              <a:t>Do you expect them to meet the target in 2014 by the end of the year?</a:t>
            </a:r>
            <a:endParaRPr>
              <a:solidFill>
                <a:schemeClr val="dk1"/>
              </a:solidFill>
              <a:latin typeface="Raleway"/>
              <a:ea typeface="Raleway"/>
              <a:cs typeface="Raleway"/>
              <a:sym typeface="Raleway"/>
            </a:endParaRPr>
          </a:p>
        </p:txBody>
      </p:sp>
      <p:sp>
        <p:nvSpPr>
          <p:cNvPr id="179" name="Shape 179"/>
          <p:cNvSpPr txBox="1"/>
          <p:nvPr/>
        </p:nvSpPr>
        <p:spPr>
          <a:xfrm>
            <a:off x="7321700" y="4698550"/>
            <a:ext cx="2706900" cy="339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000">
                <a:solidFill>
                  <a:schemeClr val="dk1"/>
                </a:solidFill>
                <a:latin typeface="Raleway"/>
                <a:ea typeface="Raleway"/>
                <a:cs typeface="Raleway"/>
                <a:sym typeface="Raleway"/>
              </a:rPr>
              <a:t>Reseller: Department Stores</a:t>
            </a:r>
            <a:endParaRPr sz="1000">
              <a:latin typeface="Raleway"/>
              <a:ea typeface="Raleway"/>
              <a:cs typeface="Raleway"/>
              <a:sym typeface="Raleway"/>
            </a:endParaRPr>
          </a:p>
        </p:txBody>
      </p:sp>
      <p:sp>
        <p:nvSpPr>
          <p:cNvPr id="180" name="Shape 180"/>
          <p:cNvSpPr txBox="1"/>
          <p:nvPr/>
        </p:nvSpPr>
        <p:spPr>
          <a:xfrm>
            <a:off x="4807450" y="4248325"/>
            <a:ext cx="1361400" cy="111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latin typeface="Raleway"/>
              <a:ea typeface="Raleway"/>
              <a:cs typeface="Raleway"/>
              <a:sym typeface="Raleway"/>
            </a:endParaRPr>
          </a:p>
        </p:txBody>
      </p:sp>
      <p:sp>
        <p:nvSpPr>
          <p:cNvPr id="181" name="Shape 181"/>
          <p:cNvSpPr txBox="1"/>
          <p:nvPr/>
        </p:nvSpPr>
        <p:spPr>
          <a:xfrm>
            <a:off x="765750" y="4302700"/>
            <a:ext cx="2085900" cy="238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latin typeface="Raleway"/>
              <a:ea typeface="Raleway"/>
              <a:cs typeface="Raleway"/>
              <a:sym typeface="Raleway"/>
            </a:endParaRPr>
          </a:p>
          <a:p>
            <a:pPr indent="0" lvl="0" marL="0" rtl="0">
              <a:spcBef>
                <a:spcPts val="0"/>
              </a:spcBef>
              <a:spcAft>
                <a:spcPts val="0"/>
              </a:spcAft>
              <a:buNone/>
            </a:pPr>
            <a:r>
              <a:t/>
            </a:r>
            <a:endParaRPr>
              <a:latin typeface="Raleway"/>
              <a:ea typeface="Raleway"/>
              <a:cs typeface="Raleway"/>
              <a:sym typeface="Raleway"/>
            </a:endParaRPr>
          </a:p>
        </p:txBody>
      </p:sp>
      <p:sp>
        <p:nvSpPr>
          <p:cNvPr id="182" name="Shape 182"/>
          <p:cNvSpPr txBox="1"/>
          <p:nvPr/>
        </p:nvSpPr>
        <p:spPr>
          <a:xfrm>
            <a:off x="344175" y="1107100"/>
            <a:ext cx="8451300" cy="33654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Font typeface="Raleway"/>
              <a:buChar char="-"/>
            </a:pPr>
            <a:r>
              <a:rPr lang="en">
                <a:latin typeface="Raleway"/>
                <a:ea typeface="Raleway"/>
                <a:cs typeface="Raleway"/>
                <a:sym typeface="Raleway"/>
              </a:rPr>
              <a:t>Indiana Department Store met their targets in the year 2013, with observed strong performance in Q4</a:t>
            </a:r>
            <a:br>
              <a:rPr lang="en">
                <a:latin typeface="Raleway"/>
                <a:ea typeface="Raleway"/>
                <a:cs typeface="Raleway"/>
                <a:sym typeface="Raleway"/>
              </a:rPr>
            </a:br>
            <a:endParaRPr>
              <a:latin typeface="Raleway"/>
              <a:ea typeface="Raleway"/>
              <a:cs typeface="Raleway"/>
              <a:sym typeface="Raleway"/>
            </a:endParaRPr>
          </a:p>
          <a:p>
            <a:pPr indent="-317500" lvl="0" marL="457200" rtl="0">
              <a:spcBef>
                <a:spcPts val="0"/>
              </a:spcBef>
              <a:spcAft>
                <a:spcPts val="0"/>
              </a:spcAft>
              <a:buSzPts val="1400"/>
              <a:buFont typeface="Raleway"/>
              <a:buChar char="-"/>
            </a:pPr>
            <a:r>
              <a:rPr lang="en">
                <a:latin typeface="Raleway"/>
                <a:ea typeface="Raleway"/>
                <a:cs typeface="Raleway"/>
                <a:sym typeface="Raleway"/>
              </a:rPr>
              <a:t>It can be observed that they have met their targets in every month (and every quarter) of the year 2014 so far, and their performance forecast suggests that they will meet their yearly targets with acceptable confidence</a:t>
            </a:r>
            <a:br>
              <a:rPr lang="en">
                <a:latin typeface="Raleway"/>
                <a:ea typeface="Raleway"/>
                <a:cs typeface="Raleway"/>
                <a:sym typeface="Raleway"/>
              </a:rPr>
            </a:br>
            <a:br>
              <a:rPr lang="en">
                <a:latin typeface="Raleway"/>
                <a:ea typeface="Raleway"/>
                <a:cs typeface="Raleway"/>
                <a:sym typeface="Raleway"/>
              </a:rPr>
            </a:br>
            <a:endParaRPr>
              <a:latin typeface="Raleway"/>
              <a:ea typeface="Raleway"/>
              <a:cs typeface="Raleway"/>
              <a:sym typeface="Raleway"/>
            </a:endParaRPr>
          </a:p>
          <a:p>
            <a:pPr indent="-317500" lvl="0" marL="457200" rtl="0">
              <a:spcBef>
                <a:spcPts val="0"/>
              </a:spcBef>
              <a:spcAft>
                <a:spcPts val="0"/>
              </a:spcAft>
              <a:buSzPts val="1400"/>
              <a:buFont typeface="Raleway"/>
              <a:buChar char="-"/>
            </a:pPr>
            <a:r>
              <a:rPr lang="en">
                <a:latin typeface="Raleway"/>
                <a:ea typeface="Raleway"/>
                <a:cs typeface="Raleway"/>
                <a:sym typeface="Raleway"/>
              </a:rPr>
              <a:t>Walmart Supercenter didn’t meet their targets in the year 2013, with observed sales posted only for the 4th quarter</a:t>
            </a:r>
            <a:br>
              <a:rPr lang="en">
                <a:latin typeface="Raleway"/>
                <a:ea typeface="Raleway"/>
                <a:cs typeface="Raleway"/>
                <a:sym typeface="Raleway"/>
              </a:rPr>
            </a:br>
            <a:endParaRPr>
              <a:latin typeface="Raleway"/>
              <a:ea typeface="Raleway"/>
              <a:cs typeface="Raleway"/>
              <a:sym typeface="Raleway"/>
            </a:endParaRPr>
          </a:p>
          <a:p>
            <a:pPr indent="-317500" lvl="0" marL="457200" rtl="0">
              <a:spcBef>
                <a:spcPts val="0"/>
              </a:spcBef>
              <a:spcAft>
                <a:spcPts val="0"/>
              </a:spcAft>
              <a:buSzPts val="1400"/>
              <a:buFont typeface="Raleway"/>
              <a:buChar char="-"/>
            </a:pPr>
            <a:r>
              <a:rPr lang="en">
                <a:latin typeface="Raleway"/>
                <a:ea typeface="Raleway"/>
                <a:cs typeface="Raleway"/>
                <a:sym typeface="Raleway"/>
              </a:rPr>
              <a:t>It can be observed that they are possibly growing with each month (and each quarter) with mostly increasing Sales Amount; we can expect them to meet their yearly targets as the remaining $ 10,991,029 (Target - Actual) can be met if we rely on the forecasted sales</a:t>
            </a:r>
            <a:endParaRPr>
              <a:latin typeface="Raleway"/>
              <a:ea typeface="Raleway"/>
              <a:cs typeface="Raleway"/>
              <a:sym typeface="Raleway"/>
            </a:endParaRPr>
          </a:p>
          <a:p>
            <a:pPr indent="0" lvl="0" marL="0" rtl="0">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nvSpPr>
        <p:spPr>
          <a:xfrm>
            <a:off x="119475" y="157675"/>
            <a:ext cx="8697900" cy="498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latin typeface="Raleway"/>
                <a:ea typeface="Raleway"/>
                <a:cs typeface="Raleway"/>
                <a:sym typeface="Raleway"/>
              </a:rPr>
              <a:t>1 B: </a:t>
            </a:r>
            <a:r>
              <a:rPr lang="en">
                <a:solidFill>
                  <a:schemeClr val="dk1"/>
                </a:solidFill>
                <a:latin typeface="Raleway"/>
                <a:ea typeface="Raleway"/>
                <a:cs typeface="Raleway"/>
                <a:sym typeface="Raleway"/>
              </a:rPr>
              <a:t>Compare the profitability trend of the two resellers. Should any resellers be used</a:t>
            </a:r>
            <a:endParaRPr>
              <a:solidFill>
                <a:schemeClr val="dk1"/>
              </a:solidFill>
              <a:latin typeface="Raleway"/>
              <a:ea typeface="Raleway"/>
              <a:cs typeface="Raleway"/>
              <a:sym typeface="Raleway"/>
            </a:endParaRPr>
          </a:p>
          <a:p>
            <a:pPr indent="0" lvl="0" marL="0" rtl="0">
              <a:lnSpc>
                <a:spcPct val="115000"/>
              </a:lnSpc>
              <a:spcBef>
                <a:spcPts val="0"/>
              </a:spcBef>
              <a:spcAft>
                <a:spcPts val="0"/>
              </a:spcAft>
              <a:buNone/>
            </a:pPr>
            <a:r>
              <a:rPr lang="en">
                <a:solidFill>
                  <a:schemeClr val="dk1"/>
                </a:solidFill>
                <a:latin typeface="Raleway"/>
                <a:ea typeface="Raleway"/>
                <a:cs typeface="Raleway"/>
                <a:sym typeface="Raleway"/>
              </a:rPr>
              <a:t>more or less in the future?</a:t>
            </a:r>
            <a:endParaRPr>
              <a:solidFill>
                <a:schemeClr val="dk1"/>
              </a:solidFill>
              <a:latin typeface="Raleway"/>
              <a:ea typeface="Raleway"/>
              <a:cs typeface="Raleway"/>
              <a:sym typeface="Raleway"/>
            </a:endParaRPr>
          </a:p>
        </p:txBody>
      </p:sp>
      <p:pic>
        <p:nvPicPr>
          <p:cNvPr id="188" name="Shape 188"/>
          <p:cNvPicPr preferRelativeResize="0"/>
          <p:nvPr/>
        </p:nvPicPr>
        <p:blipFill>
          <a:blip r:embed="rId3">
            <a:alphaModFix/>
          </a:blip>
          <a:stretch>
            <a:fillRect/>
          </a:stretch>
        </p:blipFill>
        <p:spPr>
          <a:xfrm>
            <a:off x="1015763" y="713237"/>
            <a:ext cx="6905328" cy="37170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Shape 193"/>
          <p:cNvSpPr txBox="1"/>
          <p:nvPr/>
        </p:nvSpPr>
        <p:spPr>
          <a:xfrm>
            <a:off x="119475" y="157675"/>
            <a:ext cx="8697900" cy="498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latin typeface="Raleway"/>
                <a:ea typeface="Raleway"/>
                <a:cs typeface="Raleway"/>
                <a:sym typeface="Raleway"/>
              </a:rPr>
              <a:t>1 B: Compare the profitability trend of the two resellers. Should any resellers be used</a:t>
            </a:r>
            <a:endParaRPr>
              <a:solidFill>
                <a:schemeClr val="dk1"/>
              </a:solidFill>
              <a:latin typeface="Raleway"/>
              <a:ea typeface="Raleway"/>
              <a:cs typeface="Raleway"/>
              <a:sym typeface="Raleway"/>
            </a:endParaRPr>
          </a:p>
          <a:p>
            <a:pPr indent="0" lvl="0" marL="0" rtl="0">
              <a:lnSpc>
                <a:spcPct val="115000"/>
              </a:lnSpc>
              <a:spcBef>
                <a:spcPts val="0"/>
              </a:spcBef>
              <a:spcAft>
                <a:spcPts val="0"/>
              </a:spcAft>
              <a:buNone/>
            </a:pPr>
            <a:r>
              <a:rPr lang="en">
                <a:solidFill>
                  <a:schemeClr val="dk1"/>
                </a:solidFill>
                <a:latin typeface="Raleway"/>
                <a:ea typeface="Raleway"/>
                <a:cs typeface="Raleway"/>
                <a:sym typeface="Raleway"/>
              </a:rPr>
              <a:t>more or less in the future?</a:t>
            </a:r>
            <a:endParaRPr>
              <a:solidFill>
                <a:schemeClr val="dk1"/>
              </a:solidFill>
              <a:latin typeface="Raleway"/>
              <a:ea typeface="Raleway"/>
              <a:cs typeface="Raleway"/>
              <a:sym typeface="Raleway"/>
            </a:endParaRPr>
          </a:p>
        </p:txBody>
      </p:sp>
      <p:pic>
        <p:nvPicPr>
          <p:cNvPr id="194" name="Shape 194"/>
          <p:cNvPicPr preferRelativeResize="0"/>
          <p:nvPr/>
        </p:nvPicPr>
        <p:blipFill>
          <a:blip r:embed="rId3">
            <a:alphaModFix/>
          </a:blip>
          <a:stretch>
            <a:fillRect/>
          </a:stretch>
        </p:blipFill>
        <p:spPr>
          <a:xfrm>
            <a:off x="1167300" y="744388"/>
            <a:ext cx="6809405" cy="3654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nvSpPr>
        <p:spPr>
          <a:xfrm>
            <a:off x="119475" y="157675"/>
            <a:ext cx="8697900" cy="498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latin typeface="Raleway"/>
                <a:ea typeface="Raleway"/>
                <a:cs typeface="Raleway"/>
                <a:sym typeface="Raleway"/>
              </a:rPr>
              <a:t>1 B: Compare the profitability trend of the two resellers. Should any resellers be used</a:t>
            </a:r>
            <a:endParaRPr>
              <a:solidFill>
                <a:schemeClr val="dk1"/>
              </a:solidFill>
              <a:latin typeface="Raleway"/>
              <a:ea typeface="Raleway"/>
              <a:cs typeface="Raleway"/>
              <a:sym typeface="Raleway"/>
            </a:endParaRPr>
          </a:p>
          <a:p>
            <a:pPr indent="0" lvl="0" marL="0" rtl="0">
              <a:lnSpc>
                <a:spcPct val="115000"/>
              </a:lnSpc>
              <a:spcBef>
                <a:spcPts val="0"/>
              </a:spcBef>
              <a:spcAft>
                <a:spcPts val="0"/>
              </a:spcAft>
              <a:buNone/>
            </a:pPr>
            <a:r>
              <a:rPr lang="en">
                <a:solidFill>
                  <a:schemeClr val="dk1"/>
                </a:solidFill>
                <a:latin typeface="Raleway"/>
                <a:ea typeface="Raleway"/>
                <a:cs typeface="Raleway"/>
                <a:sym typeface="Raleway"/>
              </a:rPr>
              <a:t>more or less in the future?</a:t>
            </a:r>
            <a:endParaRPr>
              <a:solidFill>
                <a:schemeClr val="dk1"/>
              </a:solidFill>
              <a:latin typeface="Raleway"/>
              <a:ea typeface="Raleway"/>
              <a:cs typeface="Raleway"/>
              <a:sym typeface="Raleway"/>
            </a:endParaRPr>
          </a:p>
        </p:txBody>
      </p:sp>
      <p:sp>
        <p:nvSpPr>
          <p:cNvPr id="200" name="Shape 200"/>
          <p:cNvSpPr txBox="1"/>
          <p:nvPr/>
        </p:nvSpPr>
        <p:spPr>
          <a:xfrm>
            <a:off x="586350" y="826050"/>
            <a:ext cx="7971300" cy="34914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Font typeface="Raleway"/>
              <a:buChar char="-"/>
            </a:pPr>
            <a:r>
              <a:rPr lang="en">
                <a:latin typeface="Raleway"/>
                <a:ea typeface="Raleway"/>
                <a:cs typeface="Raleway"/>
                <a:sym typeface="Raleway"/>
              </a:rPr>
              <a:t>We observe that Indiana Department Store has an upward trend in their profitability if we compare the years 2013 and 2014</a:t>
            </a:r>
            <a:br>
              <a:rPr lang="en">
                <a:latin typeface="Raleway"/>
                <a:ea typeface="Raleway"/>
                <a:cs typeface="Raleway"/>
                <a:sym typeface="Raleway"/>
              </a:rPr>
            </a:br>
            <a:endParaRPr>
              <a:latin typeface="Raleway"/>
              <a:ea typeface="Raleway"/>
              <a:cs typeface="Raleway"/>
              <a:sym typeface="Raleway"/>
            </a:endParaRPr>
          </a:p>
          <a:p>
            <a:pPr indent="-317500" lvl="0" marL="457200" rtl="0">
              <a:spcBef>
                <a:spcPts val="0"/>
              </a:spcBef>
              <a:spcAft>
                <a:spcPts val="0"/>
              </a:spcAft>
              <a:buSzPts val="1400"/>
              <a:buFont typeface="Raleway"/>
              <a:buChar char="-"/>
            </a:pPr>
            <a:r>
              <a:rPr lang="en">
                <a:latin typeface="Raleway"/>
                <a:ea typeface="Raleway"/>
                <a:cs typeface="Raleway"/>
                <a:sym typeface="Raleway"/>
              </a:rPr>
              <a:t>The same is true for Walmart Supercenter if we compare the years 2013 and 2014, although we can only directly compare the sales for the month of October (as we have data only starting from October, 2013) with more than 10 folds rise in their profit </a:t>
            </a:r>
            <a:br>
              <a:rPr lang="en">
                <a:latin typeface="Raleway"/>
                <a:ea typeface="Raleway"/>
                <a:cs typeface="Raleway"/>
                <a:sym typeface="Raleway"/>
              </a:rPr>
            </a:br>
            <a:endParaRPr>
              <a:latin typeface="Raleway"/>
              <a:ea typeface="Raleway"/>
              <a:cs typeface="Raleway"/>
              <a:sym typeface="Raleway"/>
            </a:endParaRPr>
          </a:p>
          <a:p>
            <a:pPr indent="-317500" lvl="0" marL="457200" rtl="0">
              <a:spcBef>
                <a:spcPts val="0"/>
              </a:spcBef>
              <a:spcAft>
                <a:spcPts val="0"/>
              </a:spcAft>
              <a:buSzPts val="1400"/>
              <a:buFont typeface="Raleway"/>
              <a:buChar char="-"/>
            </a:pPr>
            <a:r>
              <a:rPr lang="en">
                <a:latin typeface="Raleway"/>
                <a:ea typeface="Raleway"/>
                <a:cs typeface="Raleway"/>
                <a:sym typeface="Raleway"/>
              </a:rPr>
              <a:t>Rate of rise in profits is more for Walmart Supercenter as compared to Indiana Department Store</a:t>
            </a:r>
            <a:br>
              <a:rPr lang="en">
                <a:latin typeface="Raleway"/>
                <a:ea typeface="Raleway"/>
                <a:cs typeface="Raleway"/>
                <a:sym typeface="Raleway"/>
              </a:rPr>
            </a:br>
            <a:endParaRPr>
              <a:latin typeface="Raleway"/>
              <a:ea typeface="Raleway"/>
              <a:cs typeface="Raleway"/>
              <a:sym typeface="Raleway"/>
            </a:endParaRPr>
          </a:p>
          <a:p>
            <a:pPr indent="-317500" lvl="0" marL="457200" rtl="0">
              <a:spcBef>
                <a:spcPts val="0"/>
              </a:spcBef>
              <a:spcAft>
                <a:spcPts val="0"/>
              </a:spcAft>
              <a:buSzPts val="1400"/>
              <a:buFont typeface="Raleway"/>
              <a:buChar char="-"/>
            </a:pPr>
            <a:r>
              <a:rPr lang="en">
                <a:latin typeface="Raleway"/>
                <a:ea typeface="Raleway"/>
                <a:cs typeface="Raleway"/>
                <a:sym typeface="Raleway"/>
              </a:rPr>
              <a:t>Walmart Supercenter could be used more as the rate of rise in their profits is very high</a:t>
            </a:r>
            <a:endParaRPr>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nvSpPr>
        <p:spPr>
          <a:xfrm>
            <a:off x="151250" y="243675"/>
            <a:ext cx="8915100" cy="572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lang="en" sz="1200">
                <a:solidFill>
                  <a:schemeClr val="dk1"/>
                </a:solidFill>
                <a:latin typeface="Raleway"/>
                <a:ea typeface="Raleway"/>
                <a:cs typeface="Raleway"/>
                <a:sym typeface="Raleway"/>
              </a:rPr>
              <a:t>1 C: Recommend a marketing strategy for the individual Resellers, which products/product type/ product category should be featured? What should be done in the next year to maximize reseller profits?</a:t>
            </a:r>
            <a:endParaRPr sz="1200">
              <a:solidFill>
                <a:schemeClr val="dk1"/>
              </a:solidFill>
              <a:latin typeface="Raleway"/>
              <a:ea typeface="Raleway"/>
              <a:cs typeface="Raleway"/>
              <a:sym typeface="Raleway"/>
            </a:endParaRPr>
          </a:p>
          <a:p>
            <a:pPr indent="0" lvl="0" marL="0">
              <a:spcBef>
                <a:spcPts val="0"/>
              </a:spcBef>
              <a:spcAft>
                <a:spcPts val="0"/>
              </a:spcAft>
              <a:buNone/>
            </a:pPr>
            <a:r>
              <a:t/>
            </a:r>
            <a:endParaRPr/>
          </a:p>
        </p:txBody>
      </p:sp>
      <p:pic>
        <p:nvPicPr>
          <p:cNvPr id="206" name="Shape 206"/>
          <p:cNvPicPr preferRelativeResize="0"/>
          <p:nvPr/>
        </p:nvPicPr>
        <p:blipFill>
          <a:blip r:embed="rId3">
            <a:alphaModFix/>
          </a:blip>
          <a:stretch>
            <a:fillRect/>
          </a:stretch>
        </p:blipFill>
        <p:spPr>
          <a:xfrm>
            <a:off x="922250" y="729575"/>
            <a:ext cx="7121098" cy="38238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ntents Slide Master">
  <a:themeElements>
    <a:clrScheme name="Custom 12">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